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1" r:id="rId3"/>
    <p:sldId id="272" r:id="rId4"/>
    <p:sldId id="405" r:id="rId5"/>
    <p:sldId id="414" r:id="rId6"/>
    <p:sldId id="404" r:id="rId7"/>
    <p:sldId id="337" r:id="rId8"/>
    <p:sldId id="408" r:id="rId9"/>
    <p:sldId id="409" r:id="rId10"/>
    <p:sldId id="360" r:id="rId11"/>
    <p:sldId id="410" r:id="rId12"/>
    <p:sldId id="412" r:id="rId13"/>
    <p:sldId id="413" r:id="rId14"/>
    <p:sldId id="257" r:id="rId15"/>
    <p:sldId id="349" r:id="rId16"/>
    <p:sldId id="415" r:id="rId17"/>
    <p:sldId id="274" r:id="rId18"/>
    <p:sldId id="280" r:id="rId19"/>
    <p:sldId id="355" r:id="rId20"/>
    <p:sldId id="357" r:id="rId21"/>
    <p:sldId id="356" r:id="rId22"/>
    <p:sldId id="358" r:id="rId23"/>
    <p:sldId id="416" r:id="rId24"/>
    <p:sldId id="362" r:id="rId25"/>
    <p:sldId id="278" r:id="rId26"/>
    <p:sldId id="294"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9164"/>
    <a:srgbClr val="9D1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9"/>
  </p:normalViewPr>
  <p:slideViewPr>
    <p:cSldViewPr snapToGrid="0" showGuides="1">
      <p:cViewPr varScale="1">
        <p:scale>
          <a:sx n="83" d="100"/>
          <a:sy n="83" d="100"/>
        </p:scale>
        <p:origin x="106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F0C8E-D0BE-E94A-BDC0-D9A4646E674E}" type="datetimeFigureOut">
              <a:rPr lang="fr-FR" smtClean="0"/>
              <a:t>19/11/2024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0DC0E-F837-4A47-AAD5-B88EF373EAF1}" type="slidenum">
              <a:rPr lang="fr-FR" smtClean="0"/>
              <a:t>‹N°›</a:t>
            </a:fld>
            <a:endParaRPr lang="fr-FR"/>
          </a:p>
        </p:txBody>
      </p:sp>
    </p:spTree>
    <p:extLst>
      <p:ext uri="{BB962C8B-B14F-4D97-AF65-F5344CB8AC3E}">
        <p14:creationId xmlns:p14="http://schemas.microsoft.com/office/powerpoint/2010/main" val="206640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ltLang="fr-FR" sz="1200" b="1" dirty="0" err="1"/>
              <a:t>Caractère</a:t>
            </a:r>
            <a:r>
              <a:rPr lang="en-GB" altLang="fr-FR" sz="1200" b="1" dirty="0"/>
              <a:t> </a:t>
            </a:r>
            <a:r>
              <a:rPr lang="en-GB" altLang="fr-FR" sz="1200" b="1" dirty="0" err="1"/>
              <a:t>divin</a:t>
            </a:r>
            <a:r>
              <a:rPr lang="en-GB" altLang="fr-FR" sz="1200" b="1" dirty="0"/>
              <a:t> </a:t>
            </a:r>
            <a:r>
              <a:rPr lang="en-GB" altLang="fr-FR" sz="1200" b="1" dirty="0" err="1"/>
              <a:t>ou</a:t>
            </a:r>
            <a:r>
              <a:rPr lang="en-GB" altLang="fr-FR" sz="1200" b="1" dirty="0"/>
              <a:t> de possession (Lucien de </a:t>
            </a:r>
            <a:r>
              <a:rPr lang="en-GB" altLang="fr-FR" sz="1200" b="1" dirty="0" err="1"/>
              <a:t>Samosate</a:t>
            </a:r>
            <a:r>
              <a:rPr lang="en-GB" altLang="fr-FR" sz="1200" b="1" dirty="0"/>
              <a:t>)</a:t>
            </a:r>
          </a:p>
          <a:p>
            <a:r>
              <a:rPr lang="en-GB" altLang="fr-FR" sz="1200" b="1" dirty="0" err="1"/>
              <a:t>Caractère</a:t>
            </a:r>
            <a:r>
              <a:rPr lang="en-GB" altLang="fr-FR" sz="1200" b="1" dirty="0"/>
              <a:t> </a:t>
            </a:r>
            <a:r>
              <a:rPr lang="en-GB" altLang="fr-FR" sz="1200" b="1" dirty="0" err="1"/>
              <a:t>Contagieux</a:t>
            </a:r>
            <a:r>
              <a:rPr lang="en-GB" altLang="fr-FR" sz="1200" b="1" dirty="0"/>
              <a:t> et superstition qui </a:t>
            </a:r>
            <a:r>
              <a:rPr lang="en-GB" altLang="fr-FR" sz="1200" b="1" dirty="0" err="1"/>
              <a:t>prend</a:t>
            </a:r>
            <a:r>
              <a:rPr lang="en-GB" altLang="fr-FR" sz="1200" b="1" dirty="0"/>
              <a:t> son origine </a:t>
            </a:r>
          </a:p>
          <a:p>
            <a:endParaRPr lang="en-US" dirty="0"/>
          </a:p>
        </p:txBody>
      </p:sp>
      <p:sp>
        <p:nvSpPr>
          <p:cNvPr id="4" name="Espace réservé du numéro de diapositive 3"/>
          <p:cNvSpPr>
            <a:spLocks noGrp="1"/>
          </p:cNvSpPr>
          <p:nvPr>
            <p:ph type="sldNum" sz="quarter" idx="5"/>
          </p:nvPr>
        </p:nvSpPr>
        <p:spPr/>
        <p:txBody>
          <a:bodyPr/>
          <a:lstStyle/>
          <a:p>
            <a:fld id="{9C51D757-9612-4040-B1E2-00414CA853C2}" type="slidenum">
              <a:rPr lang="en-US" smtClean="0"/>
              <a:t>6</a:t>
            </a:fld>
            <a:endParaRPr lang="en-US"/>
          </a:p>
        </p:txBody>
      </p:sp>
    </p:spTree>
    <p:extLst>
      <p:ext uri="{BB962C8B-B14F-4D97-AF65-F5344CB8AC3E}">
        <p14:creationId xmlns:p14="http://schemas.microsoft.com/office/powerpoint/2010/main" val="395626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51D757-9612-4040-B1E2-00414CA853C2}" type="slidenum">
              <a:rPr lang="en-US" smtClean="0"/>
              <a:t>7</a:t>
            </a:fld>
            <a:endParaRPr lang="en-US"/>
          </a:p>
        </p:txBody>
      </p:sp>
    </p:spTree>
    <p:extLst>
      <p:ext uri="{BB962C8B-B14F-4D97-AF65-F5344CB8AC3E}">
        <p14:creationId xmlns:p14="http://schemas.microsoft.com/office/powerpoint/2010/main" val="428668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 en </a:t>
            </a:r>
            <a:r>
              <a:rPr lang="fr-FR" dirty="0" err="1"/>
              <a:t>evidence</a:t>
            </a:r>
            <a:r>
              <a:rPr lang="fr-FR" dirty="0"/>
              <a:t> le </a:t>
            </a:r>
            <a:r>
              <a:rPr lang="fr-FR" dirty="0" err="1"/>
              <a:t>drale</a:t>
            </a:r>
            <a:r>
              <a:rPr lang="fr-FR" dirty="0"/>
              <a:t> des crises </a:t>
            </a:r>
            <a:r>
              <a:rPr lang="fr-FR" dirty="0" err="1"/>
              <a:t>gnéréalisées</a:t>
            </a:r>
            <a:r>
              <a:rPr lang="fr-FR" dirty="0"/>
              <a:t> </a:t>
            </a:r>
            <a:r>
              <a:rPr lang="fr-FR" dirty="0" err="1"/>
              <a:t>tc</a:t>
            </a:r>
            <a:r>
              <a:rPr lang="fr-FR" dirty="0"/>
              <a:t> les seules reconnues comme épileptiques.. </a:t>
            </a:r>
            <a:r>
              <a:rPr lang="fr-FR" dirty="0" err="1"/>
              <a:t>Raphel</a:t>
            </a:r>
            <a:r>
              <a:rPr lang="fr-FR" dirty="0"/>
              <a:t> dans son tableau dépeint le christ/</a:t>
            </a:r>
            <a:r>
              <a:rPr lang="fr-FR" dirty="0" err="1"/>
              <a:t>jesus</a:t>
            </a:r>
            <a:r>
              <a:rPr lang="fr-FR" dirty="0"/>
              <a:t> comme sauveur d’un enfant épileptique et possédé par le démon; Certains y ont vu une symbolique de mort et </a:t>
            </a:r>
            <a:r>
              <a:rPr lang="fr-FR" dirty="0" err="1"/>
              <a:t>resrectiond</a:t>
            </a:r>
            <a:r>
              <a:rPr lang="fr-FR" dirty="0"/>
              <a:t> ans la crise préfigurant la passion du christ</a:t>
            </a:r>
          </a:p>
        </p:txBody>
      </p:sp>
      <p:sp>
        <p:nvSpPr>
          <p:cNvPr id="4" name="Espace réservé du numéro de diapositive 3"/>
          <p:cNvSpPr>
            <a:spLocks noGrp="1"/>
          </p:cNvSpPr>
          <p:nvPr>
            <p:ph type="sldNum" sz="quarter" idx="5"/>
          </p:nvPr>
        </p:nvSpPr>
        <p:spPr/>
        <p:txBody>
          <a:bodyPr/>
          <a:lstStyle/>
          <a:p>
            <a:fld id="{9C51D757-9612-4040-B1E2-00414CA853C2}" type="slidenum">
              <a:rPr lang="en-US" smtClean="0"/>
              <a:t>10</a:t>
            </a:fld>
            <a:endParaRPr lang="en-US"/>
          </a:p>
        </p:txBody>
      </p:sp>
    </p:spTree>
    <p:extLst>
      <p:ext uri="{BB962C8B-B14F-4D97-AF65-F5344CB8AC3E}">
        <p14:creationId xmlns:p14="http://schemas.microsoft.com/office/powerpoint/2010/main" val="250037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Description d’un homme du people, </a:t>
            </a:r>
            <a:r>
              <a:rPr lang="en-US" dirty="0" err="1"/>
              <a:t>faible</a:t>
            </a:r>
            <a:r>
              <a:rPr lang="en-US" dirty="0"/>
              <a:t> et </a:t>
            </a:r>
            <a:r>
              <a:rPr lang="en-US" dirty="0" err="1"/>
              <a:t>diminué</a:t>
            </a:r>
            <a:r>
              <a:rPr lang="en-US" dirty="0"/>
              <a:t> dans </a:t>
            </a:r>
            <a:r>
              <a:rPr lang="en-US" dirty="0" err="1"/>
              <a:t>ses</a:t>
            </a:r>
            <a:r>
              <a:rPr lang="en-US" dirty="0"/>
              <a:t> </a:t>
            </a:r>
            <a:r>
              <a:rPr lang="en-US" dirty="0" err="1"/>
              <a:t>capacités</a:t>
            </a:r>
            <a:r>
              <a:rPr lang="en-US" dirty="0"/>
              <a:t>, on resent </a:t>
            </a:r>
            <a:r>
              <a:rPr lang="en-US" dirty="0" err="1"/>
              <a:t>aussi</a:t>
            </a:r>
            <a:r>
              <a:rPr lang="en-US" dirty="0"/>
              <a:t> le non </a:t>
            </a:r>
            <a:r>
              <a:rPr lang="en-US" dirty="0" err="1"/>
              <a:t>dit</a:t>
            </a:r>
            <a:r>
              <a:rPr lang="en-US" dirty="0"/>
              <a:t> , le </a:t>
            </a:r>
            <a:r>
              <a:rPr lang="en-US" dirty="0" err="1"/>
              <a:t>coté</a:t>
            </a:r>
            <a:r>
              <a:rPr lang="en-US" dirty="0"/>
              <a:t> cache t </a:t>
            </a:r>
            <a:r>
              <a:rPr lang="en-US" dirty="0" err="1"/>
              <a:t>mystérieux</a:t>
            </a:r>
            <a:r>
              <a:rPr lang="en-US" dirty="0"/>
              <a:t> de </a:t>
            </a:r>
            <a:r>
              <a:rPr lang="en-US" dirty="0" err="1"/>
              <a:t>cette</a:t>
            </a:r>
            <a:r>
              <a:rPr lang="en-US" dirty="0"/>
              <a:t> </a:t>
            </a:r>
            <a:r>
              <a:rPr lang="en-US" dirty="0" err="1"/>
              <a:t>maladie</a:t>
            </a:r>
            <a:r>
              <a:rPr lang="en-US" dirty="0"/>
              <a:t> </a:t>
            </a:r>
            <a:r>
              <a:rPr lang="en-US" dirty="0" err="1"/>
              <a:t>qu’il</a:t>
            </a:r>
            <a:r>
              <a:rPr lang="en-US" dirty="0"/>
              <a:t> ne </a:t>
            </a:r>
            <a:r>
              <a:rPr lang="en-US" dirty="0" err="1"/>
              <a:t>connait</a:t>
            </a:r>
            <a:r>
              <a:rPr lang="en-US" dirty="0"/>
              <a:t> que par la </a:t>
            </a:r>
            <a:r>
              <a:rPr lang="en-US" dirty="0" err="1"/>
              <a:t>rumeur</a:t>
            </a:r>
            <a:r>
              <a:rPr lang="en-US" dirty="0"/>
              <a:t> et on </a:t>
            </a:r>
            <a:r>
              <a:rPr lang="en-US" dirty="0" err="1"/>
              <a:t>dits</a:t>
            </a:r>
            <a:endParaRPr lang="en-US" dirty="0"/>
          </a:p>
        </p:txBody>
      </p:sp>
      <p:sp>
        <p:nvSpPr>
          <p:cNvPr id="4" name="Espace réservé du numéro de diapositive 3"/>
          <p:cNvSpPr>
            <a:spLocks noGrp="1"/>
          </p:cNvSpPr>
          <p:nvPr>
            <p:ph type="sldNum" sz="quarter" idx="5"/>
          </p:nvPr>
        </p:nvSpPr>
        <p:spPr/>
        <p:txBody>
          <a:bodyPr/>
          <a:lstStyle/>
          <a:p>
            <a:fld id="{9C51D757-9612-4040-B1E2-00414CA853C2}" type="slidenum">
              <a:rPr lang="en-US" smtClean="0"/>
              <a:t>13</a:t>
            </a:fld>
            <a:endParaRPr lang="en-US"/>
          </a:p>
        </p:txBody>
      </p:sp>
    </p:spTree>
    <p:extLst>
      <p:ext uri="{BB962C8B-B14F-4D97-AF65-F5344CB8AC3E}">
        <p14:creationId xmlns:p14="http://schemas.microsoft.com/office/powerpoint/2010/main" val="83621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FC110-42E8-C64D-8AB1-1BCA0C9C9AA7}" type="slidenum">
              <a:rPr lang="fr-FR"/>
              <a:pPr/>
              <a:t>14</a:t>
            </a:fld>
            <a:endParaRPr lang="fr-FR"/>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3D105-FE6C-BE45-BAEC-A117EB746774}" type="slidenum">
              <a:rPr lang="fr-FR"/>
              <a:pPr/>
              <a:t>15</a:t>
            </a:fld>
            <a:endParaRPr lang="fr-FR"/>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47" name="Rectangle 3"/>
          <p:cNvSpPr>
            <a:spLocks noGrp="1" noChangeArrowheads="1"/>
          </p:cNvSpPr>
          <p:nvPr>
            <p:ph type="body" idx="1"/>
          </p:nvPr>
        </p:nvSpPr>
        <p:spPr/>
        <p:txBody>
          <a:bodyPr/>
          <a:lstStyle/>
          <a:p>
            <a:r>
              <a:rPr lang="fr-FR" dirty="0"/>
              <a:t>Rex </a:t>
            </a:r>
            <a:r>
              <a:rPr lang="fr-FR" dirty="0" err="1"/>
              <a:t>harrison</a:t>
            </a:r>
            <a:r>
              <a:rPr lang="fr-FR" dirty="0"/>
              <a:t> </a:t>
            </a:r>
            <a:r>
              <a:rPr lang="fr-FR" dirty="0" err="1"/>
              <a:t>Cesar</a:t>
            </a:r>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Comment la production artistique des patients avec épilepsie peut être influencé ?</a:t>
            </a:r>
          </a:p>
        </p:txBody>
      </p:sp>
      <p:sp>
        <p:nvSpPr>
          <p:cNvPr id="4" name="Espace réservé du numéro de diapositive 3"/>
          <p:cNvSpPr>
            <a:spLocks noGrp="1"/>
          </p:cNvSpPr>
          <p:nvPr>
            <p:ph type="sldNum" sz="quarter" idx="5"/>
          </p:nvPr>
        </p:nvSpPr>
        <p:spPr/>
        <p:txBody>
          <a:bodyPr/>
          <a:lstStyle/>
          <a:p>
            <a:fld id="{9C51D757-9612-4040-B1E2-00414CA853C2}" type="slidenum">
              <a:rPr lang="en-US" smtClean="0"/>
              <a:t>17</a:t>
            </a:fld>
            <a:endParaRPr lang="en-US"/>
          </a:p>
        </p:txBody>
      </p:sp>
    </p:spTree>
    <p:extLst>
      <p:ext uri="{BB962C8B-B14F-4D97-AF65-F5344CB8AC3E}">
        <p14:creationId xmlns:p14="http://schemas.microsoft.com/office/powerpoint/2010/main" val="1358214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Article </a:t>
            </a:r>
            <a:r>
              <a:rPr lang="en-US" dirty="0" err="1"/>
              <a:t>écrit</a:t>
            </a:r>
            <a:r>
              <a:rPr lang="en-US" dirty="0"/>
              <a:t> </a:t>
            </a:r>
            <a:r>
              <a:rPr lang="en-US" dirty="0" err="1"/>
              <a:t>en</a:t>
            </a:r>
            <a:r>
              <a:rPr lang="en-US" dirty="0"/>
              <a:t> </a:t>
            </a:r>
            <a:r>
              <a:rPr lang="en-US" dirty="0" err="1"/>
              <a:t>partie</a:t>
            </a:r>
            <a:r>
              <a:rPr lang="en-US" dirty="0"/>
              <a:t> </a:t>
            </a:r>
            <a:r>
              <a:rPr lang="en-US" dirty="0" err="1"/>
              <a:t>en</a:t>
            </a:r>
            <a:r>
              <a:rPr lang="en-US" dirty="0"/>
              <a:t> reaction à la publication d’un </a:t>
            </a:r>
            <a:r>
              <a:rPr lang="en-US" dirty="0" err="1"/>
              <a:t>essai</a:t>
            </a:r>
            <a:r>
              <a:rPr lang="en-US" dirty="0"/>
              <a:t> par </a:t>
            </a:r>
            <a:r>
              <a:rPr lang="en-US" dirty="0" err="1"/>
              <a:t>Sartres</a:t>
            </a:r>
            <a:r>
              <a:rPr lang="en-US" dirty="0"/>
              <a:t> “</a:t>
            </a:r>
            <a:r>
              <a:rPr lang="en-US" dirty="0" err="1"/>
              <a:t>Lidiot</a:t>
            </a:r>
            <a:r>
              <a:rPr lang="en-US" dirty="0"/>
              <a:t> de la </a:t>
            </a:r>
            <a:r>
              <a:rPr lang="en-US" dirty="0" err="1"/>
              <a:t>Famille</a:t>
            </a:r>
            <a:r>
              <a:rPr lang="en-US" dirty="0"/>
              <a:t>” dans </a:t>
            </a:r>
            <a:r>
              <a:rPr lang="en-US" dirty="0" err="1"/>
              <a:t>lequel</a:t>
            </a:r>
            <a:r>
              <a:rPr lang="en-US" dirty="0"/>
              <a:t> </a:t>
            </a:r>
            <a:r>
              <a:rPr lang="en-US" dirty="0" err="1"/>
              <a:t>Sartres</a:t>
            </a:r>
            <a:r>
              <a:rPr lang="en-US" dirty="0"/>
              <a:t> </a:t>
            </a:r>
            <a:r>
              <a:rPr lang="en-US" dirty="0" err="1"/>
              <a:t>décit</a:t>
            </a:r>
            <a:r>
              <a:rPr lang="en-US" dirty="0"/>
              <a:t> Flaubert </a:t>
            </a:r>
            <a:r>
              <a:rPr lang="en-US" dirty="0" err="1"/>
              <a:t>comme</a:t>
            </a:r>
            <a:r>
              <a:rPr lang="en-US" dirty="0"/>
              <a:t> </a:t>
            </a:r>
            <a:r>
              <a:rPr lang="en-US" dirty="0" err="1"/>
              <a:t>ayant</a:t>
            </a:r>
            <a:r>
              <a:rPr lang="en-US" dirty="0"/>
              <a:t> des crises </a:t>
            </a:r>
            <a:r>
              <a:rPr lang="en-US" dirty="0" err="1"/>
              <a:t>d’origine</a:t>
            </a:r>
            <a:r>
              <a:rPr lang="en-US" dirty="0"/>
              <a:t> </a:t>
            </a:r>
            <a:r>
              <a:rPr lang="en-US" dirty="0" err="1"/>
              <a:t>psychogè_ne</a:t>
            </a:r>
            <a:endParaRPr lang="en-US" dirty="0"/>
          </a:p>
        </p:txBody>
      </p:sp>
      <p:sp>
        <p:nvSpPr>
          <p:cNvPr id="4" name="Espace réservé du numéro de diapositive 3"/>
          <p:cNvSpPr>
            <a:spLocks noGrp="1"/>
          </p:cNvSpPr>
          <p:nvPr>
            <p:ph type="sldNum" sz="quarter" idx="5"/>
          </p:nvPr>
        </p:nvSpPr>
        <p:spPr/>
        <p:txBody>
          <a:bodyPr/>
          <a:lstStyle/>
          <a:p>
            <a:fld id="{9C51D757-9612-4040-B1E2-00414CA853C2}" type="slidenum">
              <a:rPr lang="en-US" smtClean="0"/>
              <a:t>20</a:t>
            </a:fld>
            <a:endParaRPr lang="en-US"/>
          </a:p>
        </p:txBody>
      </p:sp>
    </p:spTree>
    <p:extLst>
      <p:ext uri="{BB962C8B-B14F-4D97-AF65-F5344CB8AC3E}">
        <p14:creationId xmlns:p14="http://schemas.microsoft.com/office/powerpoint/2010/main" val="369945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7A12E-C2E9-BBD4-D5A4-0A58326B5B34}"/>
              </a:ext>
            </a:extLst>
          </p:cNvPr>
          <p:cNvSpPr>
            <a:spLocks noGrp="1"/>
          </p:cNvSpPr>
          <p:nvPr>
            <p:ph type="ctrTitle"/>
          </p:nvPr>
        </p:nvSpPr>
        <p:spPr>
          <a:xfrm>
            <a:off x="471488" y="1122363"/>
            <a:ext cx="5624512" cy="2387600"/>
          </a:xfrm>
        </p:spPr>
        <p:txBody>
          <a:bodyPr anchor="b"/>
          <a:lstStyle>
            <a:lvl1pPr algn="ctr">
              <a:defRPr sz="6000">
                <a:solidFill>
                  <a:srgbClr val="B09164"/>
                </a:solidFill>
              </a:defRPr>
            </a:lvl1pPr>
          </a:lstStyle>
          <a:p>
            <a:r>
              <a:rPr lang="fr-FR" dirty="0"/>
              <a:t>Modifiez le style du titre</a:t>
            </a:r>
          </a:p>
        </p:txBody>
      </p:sp>
      <p:sp>
        <p:nvSpPr>
          <p:cNvPr id="3" name="Sous-titre 2">
            <a:extLst>
              <a:ext uri="{FF2B5EF4-FFF2-40B4-BE49-F238E27FC236}">
                <a16:creationId xmlns:a16="http://schemas.microsoft.com/office/drawing/2014/main" id="{FBACFB91-18E9-3068-D075-4E4DCCC57D30}"/>
              </a:ext>
            </a:extLst>
          </p:cNvPr>
          <p:cNvSpPr>
            <a:spLocks noGrp="1"/>
          </p:cNvSpPr>
          <p:nvPr>
            <p:ph type="subTitle" idx="1"/>
          </p:nvPr>
        </p:nvSpPr>
        <p:spPr>
          <a:xfrm>
            <a:off x="423863" y="3930650"/>
            <a:ext cx="567213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B4892897-52D8-DF70-26C6-2E202B2613AF}"/>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F24717FD-AB3E-CA73-696A-264E957EEC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19FD26-1FAB-9F0C-ADDC-ECF7107DF3B1}"/>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10854873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94EB67-116A-8AD6-8406-11EFB7D5FD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97B7EAC-7985-7A05-6CC7-F8E028B64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8C2644D-2B2E-A639-358D-DAE27EE23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1F2BD3-D65C-6B57-7A11-E573AFB62807}"/>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81E29ADC-BCDD-EF64-3CE6-A5C0D9103F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B52A3FE-C2B3-D901-539C-74213AC4F99E}"/>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267746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E8E94-B5C7-27FD-6771-A4A573D4E61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2C88B3D-2252-3D63-0FC1-A893C295919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2F92CC-EB17-81E1-9CC3-3335D8381905}"/>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B591959F-3CA6-0183-349B-E9C030F567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2C512E-1040-A1CD-7E85-BE194D6AAE17}"/>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452930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8728577-7314-0BBA-41CC-963D58C71D4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4284D83-2E29-48C7-2A8D-43E32845825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3B4073-C3E5-4818-0B3F-9CA70A5EED92}"/>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5F5F4E46-9276-C7D7-0C7E-6983228E3E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6DD4EB-ACEA-3138-CD68-59BE06606CC8}"/>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20725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7" name="Slide Number"/>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1746406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7A12E-C2E9-BBD4-D5A4-0A58326B5B34}"/>
              </a:ext>
            </a:extLst>
          </p:cNvPr>
          <p:cNvSpPr>
            <a:spLocks noGrp="1"/>
          </p:cNvSpPr>
          <p:nvPr>
            <p:ph type="ctrTitle"/>
          </p:nvPr>
        </p:nvSpPr>
        <p:spPr>
          <a:xfrm>
            <a:off x="1181100" y="2235200"/>
            <a:ext cx="9829799" cy="2387600"/>
          </a:xfrm>
        </p:spPr>
        <p:txBody>
          <a:bodyPr anchor="ctr" anchorCtr="0">
            <a:noAutofit/>
          </a:bodyPr>
          <a:lstStyle>
            <a:lvl1pPr algn="ctr">
              <a:defRPr sz="6000">
                <a:solidFill>
                  <a:srgbClr val="B09164"/>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B4892897-52D8-DF70-26C6-2E202B2613AF}"/>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F24717FD-AB3E-CA73-696A-264E957EEC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19FD26-1FAB-9F0C-ADDC-ECF7107DF3B1}"/>
              </a:ext>
            </a:extLst>
          </p:cNvPr>
          <p:cNvSpPr>
            <a:spLocks noGrp="1"/>
          </p:cNvSpPr>
          <p:nvPr>
            <p:ph type="sldNum" sz="quarter" idx="12"/>
          </p:nvPr>
        </p:nvSpPr>
        <p:spPr/>
        <p:txBody>
          <a:bodyPr/>
          <a:lstStyle/>
          <a:p>
            <a:fld id="{902A314B-2496-FD41-B921-7554E93FD5C4}" type="slidenum">
              <a:rPr lang="fr-FR" smtClean="0"/>
              <a:t>‹N°›</a:t>
            </a:fld>
            <a:endParaRPr lang="fr-FR"/>
          </a:p>
        </p:txBody>
      </p:sp>
      <p:pic>
        <p:nvPicPr>
          <p:cNvPr id="7" name="Image 6">
            <a:extLst>
              <a:ext uri="{FF2B5EF4-FFF2-40B4-BE49-F238E27FC236}">
                <a16:creationId xmlns:a16="http://schemas.microsoft.com/office/drawing/2014/main" id="{16DEB845-3253-DA6F-A6E0-E4C76337A696}"/>
              </a:ext>
            </a:extLst>
          </p:cNvPr>
          <p:cNvPicPr>
            <a:picLocks noChangeAspect="1"/>
          </p:cNvPicPr>
          <p:nvPr userDrawn="1"/>
        </p:nvPicPr>
        <p:blipFill>
          <a:blip r:embed="rId2"/>
          <a:stretch>
            <a:fillRect/>
          </a:stretch>
        </p:blipFill>
        <p:spPr>
          <a:xfrm>
            <a:off x="4757072" y="5600640"/>
            <a:ext cx="2759217" cy="938272"/>
          </a:xfrm>
          <a:prstGeom prst="rect">
            <a:avLst/>
          </a:prstGeom>
        </p:spPr>
      </p:pic>
    </p:spTree>
    <p:extLst>
      <p:ext uri="{BB962C8B-B14F-4D97-AF65-F5344CB8AC3E}">
        <p14:creationId xmlns:p14="http://schemas.microsoft.com/office/powerpoint/2010/main" val="17761302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5E8488-5090-B8C9-E855-D8310D5010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19CA35C-B5D8-7C98-00ED-F5C8A147DD5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868427-2401-7439-F0A1-3C2ABCD301AC}"/>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E2F1FFED-E9E8-1E94-6F9F-D5DE02A3AD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7B7F25-DF3E-326D-BA1B-6F89192DE228}"/>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35771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F5F8FD-925D-9EDD-F8A5-07F2163261F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BE45DFD-6FFC-FAC1-98A1-568EF3777A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72E08FD-BC6E-0B20-8C32-61A6F44C6953}"/>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5A069656-33FE-C5D3-6240-415DE6FC4F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805C59-74F1-DCDE-D0FE-543639F615C9}"/>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271589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bg>
      <p:bgRef idx="1001">
        <a:schemeClr val="bg1"/>
      </p:bgRef>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17DDE15-D6A3-3E0E-A556-76F721F15E04}"/>
              </a:ext>
            </a:extLst>
          </p:cNvPr>
          <p:cNvSpPr>
            <a:spLocks noGrp="1"/>
          </p:cNvSpPr>
          <p:nvPr>
            <p:ph sz="half" idx="1"/>
          </p:nvPr>
        </p:nvSpPr>
        <p:spPr>
          <a:xfrm>
            <a:off x="838200" y="1253331"/>
            <a:ext cx="5181600" cy="4351338"/>
          </a:xfrm>
          <a:ln>
            <a:solidFill>
              <a:srgbClr val="B09164"/>
            </a:solidFill>
          </a:ln>
        </p:spPr>
        <p:txBody>
          <a:bodyPr/>
          <a:lstStyle>
            <a:lvl1pPr>
              <a:defRPr>
                <a:solidFill>
                  <a:srgbClr val="B09164"/>
                </a:solidFill>
              </a:defRPr>
            </a:lvl1pPr>
            <a:lvl2pPr>
              <a:defRPr>
                <a:solidFill>
                  <a:srgbClr val="B09164"/>
                </a:solidFill>
              </a:defRPr>
            </a:lvl2pPr>
            <a:lvl3pPr>
              <a:defRPr>
                <a:solidFill>
                  <a:srgbClr val="B09164"/>
                </a:solidFill>
              </a:defRPr>
            </a:lvl3pPr>
            <a:lvl4pPr>
              <a:defRPr>
                <a:solidFill>
                  <a:srgbClr val="B09164"/>
                </a:solidFill>
              </a:defRPr>
            </a:lvl4pPr>
            <a:lvl5pPr>
              <a:defRPr>
                <a:solidFill>
                  <a:srgbClr val="B09164"/>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0965991D-F577-2AF4-072B-EBB880ED9688}"/>
              </a:ext>
            </a:extLst>
          </p:cNvPr>
          <p:cNvSpPr>
            <a:spLocks noGrp="1"/>
          </p:cNvSpPr>
          <p:nvPr>
            <p:ph sz="half" idx="2"/>
          </p:nvPr>
        </p:nvSpPr>
        <p:spPr>
          <a:xfrm>
            <a:off x="6400800" y="1253331"/>
            <a:ext cx="5181600" cy="4351338"/>
          </a:xfrm>
          <a:ln>
            <a:solidFill>
              <a:srgbClr val="B09164"/>
            </a:solidFill>
          </a:ln>
        </p:spPr>
        <p:txBody>
          <a:bodyPr/>
          <a:lstStyle>
            <a:lvl1pPr>
              <a:defRPr>
                <a:solidFill>
                  <a:srgbClr val="B09164"/>
                </a:solidFill>
              </a:defRPr>
            </a:lvl1pPr>
            <a:lvl2pPr>
              <a:defRPr>
                <a:solidFill>
                  <a:srgbClr val="B09164"/>
                </a:solidFill>
              </a:defRPr>
            </a:lvl2pPr>
            <a:lvl3pPr>
              <a:defRPr>
                <a:solidFill>
                  <a:srgbClr val="B09164"/>
                </a:solidFill>
              </a:defRPr>
            </a:lvl3pPr>
            <a:lvl4pPr>
              <a:defRPr>
                <a:solidFill>
                  <a:srgbClr val="B09164"/>
                </a:solidFill>
              </a:defRPr>
            </a:lvl4pPr>
            <a:lvl5pPr>
              <a:defRPr>
                <a:solidFill>
                  <a:srgbClr val="B09164"/>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74B81E41-39CD-E916-8B0D-0B20079A92E0}"/>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35DA40ED-7F46-9A37-E9A7-C10903F44D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BFE97A-B7EF-1DEF-1830-B9FC934E82C0}"/>
              </a:ext>
            </a:extLst>
          </p:cNvPr>
          <p:cNvSpPr>
            <a:spLocks noGrp="1"/>
          </p:cNvSpPr>
          <p:nvPr>
            <p:ph type="sldNum" sz="quarter" idx="12"/>
          </p:nvPr>
        </p:nvSpPr>
        <p:spPr/>
        <p:txBody>
          <a:bodyPr/>
          <a:lstStyle/>
          <a:p>
            <a:fld id="{902A314B-2496-FD41-B921-7554E93FD5C4}" type="slidenum">
              <a:rPr lang="fr-FR" smtClean="0"/>
              <a:t>‹N°›</a:t>
            </a:fld>
            <a:endParaRPr lang="fr-FR"/>
          </a:p>
        </p:txBody>
      </p:sp>
      <p:pic>
        <p:nvPicPr>
          <p:cNvPr id="8" name="Image 7">
            <a:extLst>
              <a:ext uri="{FF2B5EF4-FFF2-40B4-BE49-F238E27FC236}">
                <a16:creationId xmlns:a16="http://schemas.microsoft.com/office/drawing/2014/main" id="{21118219-A01A-B704-85C8-C1D20985C31D}"/>
              </a:ext>
            </a:extLst>
          </p:cNvPr>
          <p:cNvPicPr>
            <a:picLocks noChangeAspect="1"/>
          </p:cNvPicPr>
          <p:nvPr userDrawn="1"/>
        </p:nvPicPr>
        <p:blipFill>
          <a:blip r:embed="rId2"/>
          <a:stretch>
            <a:fillRect/>
          </a:stretch>
        </p:blipFill>
        <p:spPr>
          <a:xfrm>
            <a:off x="5304819" y="5964733"/>
            <a:ext cx="1725088" cy="586616"/>
          </a:xfrm>
          <a:prstGeom prst="rect">
            <a:avLst/>
          </a:prstGeom>
        </p:spPr>
      </p:pic>
    </p:spTree>
    <p:extLst>
      <p:ext uri="{BB962C8B-B14F-4D97-AF65-F5344CB8AC3E}">
        <p14:creationId xmlns:p14="http://schemas.microsoft.com/office/powerpoint/2010/main" val="6922184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C43C6-BBBE-EA13-4C73-75930CE5374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24EFE7D-B0EE-2832-F7EC-BF01E5D79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2DE0778-4992-E2F1-F0B7-0242AC42FA1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42A1C4D-171F-4B83-2531-B6815ED9B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9A518C0-A5C8-F8C8-7154-6E5C1A78DC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73288E8-E7D3-05BD-2DAA-0F0EDDEB49ED}"/>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8" name="Espace réservé du pied de page 7">
            <a:extLst>
              <a:ext uri="{FF2B5EF4-FFF2-40B4-BE49-F238E27FC236}">
                <a16:creationId xmlns:a16="http://schemas.microsoft.com/office/drawing/2014/main" id="{48B31407-D9D5-2515-BC43-3F014E7D6CD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DAD78C-2C73-CD47-13CA-3E90EC277D75}"/>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16970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2ED586-32B2-FD6F-6BED-4B898F9CC36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54897F6-2EDC-9583-2C58-9C87B007A2C5}"/>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4" name="Espace réservé du pied de page 3">
            <a:extLst>
              <a:ext uri="{FF2B5EF4-FFF2-40B4-BE49-F238E27FC236}">
                <a16:creationId xmlns:a16="http://schemas.microsoft.com/office/drawing/2014/main" id="{5D5C4EA0-502A-CC64-2C74-5ECAECB2B50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2FA429E-1861-B992-6CCF-6145E6FA4680}"/>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92924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02EC5B-54A0-5DF5-D749-0EB488F6AA34}"/>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3" name="Espace réservé du pied de page 2">
            <a:extLst>
              <a:ext uri="{FF2B5EF4-FFF2-40B4-BE49-F238E27FC236}">
                <a16:creationId xmlns:a16="http://schemas.microsoft.com/office/drawing/2014/main" id="{5FCE65CB-2CD0-0E2A-7EF2-5836EA446CE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6C4389-063F-A7CB-1007-76F62FD04B8E}"/>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5023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1FE0B3-1BB0-3649-D462-C236CE91B8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B37EF1E-396A-FF98-3926-9F874CBF5B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C14ABA-D78D-4DDD-8F4E-A8119B39A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4E1B26A-2C0A-0122-2197-FFC568C6D09E}"/>
              </a:ext>
            </a:extLst>
          </p:cNvPr>
          <p:cNvSpPr>
            <a:spLocks noGrp="1"/>
          </p:cNvSpPr>
          <p:nvPr>
            <p:ph type="dt" sz="half" idx="10"/>
          </p:nvPr>
        </p:nvSpPr>
        <p:spPr/>
        <p:txBody>
          <a:bodyPr/>
          <a:lstStyle/>
          <a:p>
            <a:fld id="{59A0C6BD-7446-F34D-A7B5-E506FDF2DD73}"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2F7F7ABE-C603-1384-ED06-E71264137C1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04B976-5517-A87B-B494-2F64DACA81FF}"/>
              </a:ext>
            </a:extLst>
          </p:cNvPr>
          <p:cNvSpPr>
            <a:spLocks noGrp="1"/>
          </p:cNvSpPr>
          <p:nvPr>
            <p:ph type="sldNum" sz="quarter" idx="12"/>
          </p:nvPr>
        </p:nvSpPr>
        <p:spPr/>
        <p:txBody>
          <a:bodyPr/>
          <a:lstStyle/>
          <a:p>
            <a:fld id="{902A314B-2496-FD41-B921-7554E93FD5C4}" type="slidenum">
              <a:rPr lang="fr-FR" smtClean="0"/>
              <a:t>‹N°›</a:t>
            </a:fld>
            <a:endParaRPr lang="fr-FR"/>
          </a:p>
        </p:txBody>
      </p:sp>
    </p:spTree>
    <p:extLst>
      <p:ext uri="{BB962C8B-B14F-4D97-AF65-F5344CB8AC3E}">
        <p14:creationId xmlns:p14="http://schemas.microsoft.com/office/powerpoint/2010/main" val="195017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732F25B-FEA8-D7ED-E764-1E7D74878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4E7FB3E-DDFA-EEF2-CBEC-D6909BDE8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456473-3B16-29DD-A7CA-AE43C8693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A0C6BD-7446-F34D-A7B5-E506FDF2DD73}"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9B26FA4B-D5F5-6852-7B00-226FEBB8E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4611056-1B5A-7F54-5995-A2727B42C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2A314B-2496-FD41-B921-7554E93FD5C4}" type="slidenum">
              <a:rPr lang="fr-FR" smtClean="0"/>
              <a:t>‹N°›</a:t>
            </a:fld>
            <a:endParaRPr lang="fr-FR"/>
          </a:p>
        </p:txBody>
      </p:sp>
    </p:spTree>
    <p:extLst>
      <p:ext uri="{BB962C8B-B14F-4D97-AF65-F5344CB8AC3E}">
        <p14:creationId xmlns:p14="http://schemas.microsoft.com/office/powerpoint/2010/main" val="3074587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3.wdp"/><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png"/><Relationship Id="rId2" Type="http://schemas.openxmlformats.org/officeDocument/2006/relationships/image" Target="../media/image54.png"/><Relationship Id="rId16"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58.png"/><Relationship Id="rId11" Type="http://schemas.microsoft.com/office/2007/relationships/hdphoto" Target="../media/hdphoto2.wdp"/><Relationship Id="rId5" Type="http://schemas.openxmlformats.org/officeDocument/2006/relationships/image" Target="../media/image57.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56.png"/><Relationship Id="rId9" Type="http://schemas.microsoft.com/office/2007/relationships/hdphoto" Target="../media/hdphoto1.wdp"/><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62.jpe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61.png"/><Relationship Id="rId16" Type="http://schemas.openxmlformats.org/officeDocument/2006/relationships/image" Target="../media/image66.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65.png"/><Relationship Id="rId10" Type="http://schemas.microsoft.com/office/2007/relationships/hdphoto" Target="../media/hdphoto3.wdp"/><Relationship Id="rId4" Type="http://schemas.openxmlformats.org/officeDocument/2006/relationships/image" Target="../media/image63.png"/><Relationship Id="rId9" Type="http://schemas.openxmlformats.org/officeDocument/2006/relationships/image" Target="../media/image6.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jpe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AE0BF-9A9F-BE40-1D27-B3E85F6755E7}"/>
              </a:ext>
            </a:extLst>
          </p:cNvPr>
          <p:cNvSpPr>
            <a:spLocks noGrp="1"/>
          </p:cNvSpPr>
          <p:nvPr>
            <p:ph type="ctrTitle"/>
          </p:nvPr>
        </p:nvSpPr>
        <p:spPr/>
        <p:txBody>
          <a:bodyPr>
            <a:normAutofit/>
          </a:bodyPr>
          <a:lstStyle/>
          <a:p>
            <a:r>
              <a:rPr lang="fr-FR" dirty="0">
                <a:solidFill>
                  <a:srgbClr val="A07F51"/>
                </a:solidFill>
                <a:effectLst/>
                <a:latin typeface="+mn-lt"/>
              </a:rPr>
              <a:t>SOIRÉE</a:t>
            </a:r>
            <a:br>
              <a:rPr lang="fr-FR" dirty="0">
                <a:solidFill>
                  <a:srgbClr val="A07F51"/>
                </a:solidFill>
                <a:effectLst/>
                <a:latin typeface="+mn-lt"/>
              </a:rPr>
            </a:br>
            <a:r>
              <a:rPr lang="fr-FR" dirty="0">
                <a:solidFill>
                  <a:srgbClr val="A07F51"/>
                </a:solidFill>
                <a:effectLst/>
                <a:latin typeface="+mn-lt"/>
              </a:rPr>
              <a:t>CARITATIVE</a:t>
            </a:r>
            <a:endParaRPr lang="fr-FR" dirty="0">
              <a:latin typeface="+mn-lt"/>
            </a:endParaRPr>
          </a:p>
        </p:txBody>
      </p:sp>
      <p:sp>
        <p:nvSpPr>
          <p:cNvPr id="3" name="Sous-titre 2">
            <a:extLst>
              <a:ext uri="{FF2B5EF4-FFF2-40B4-BE49-F238E27FC236}">
                <a16:creationId xmlns:a16="http://schemas.microsoft.com/office/drawing/2014/main" id="{5163F089-80F1-91D6-D3B0-9E5FA56E2D9E}"/>
              </a:ext>
            </a:extLst>
          </p:cNvPr>
          <p:cNvSpPr>
            <a:spLocks noGrp="1"/>
          </p:cNvSpPr>
          <p:nvPr>
            <p:ph type="subTitle" idx="1"/>
          </p:nvPr>
        </p:nvSpPr>
        <p:spPr/>
        <p:txBody>
          <a:bodyPr/>
          <a:lstStyle/>
          <a:p>
            <a:r>
              <a:rPr lang="fr-FR" dirty="0">
                <a:solidFill>
                  <a:srgbClr val="A07F51"/>
                </a:solidFill>
                <a:effectLst/>
              </a:rPr>
              <a:t>MUSÉE DU LUXEMBOURG</a:t>
            </a:r>
          </a:p>
          <a:p>
            <a:r>
              <a:rPr lang="fr-FR" dirty="0">
                <a:solidFill>
                  <a:srgbClr val="A07F51"/>
                </a:solidFill>
                <a:effectLst/>
              </a:rPr>
              <a:t>12 NOVEMBRE 2024</a:t>
            </a:r>
          </a:p>
        </p:txBody>
      </p:sp>
      <p:pic>
        <p:nvPicPr>
          <p:cNvPr id="4" name="Image 3">
            <a:extLst>
              <a:ext uri="{FF2B5EF4-FFF2-40B4-BE49-F238E27FC236}">
                <a16:creationId xmlns:a16="http://schemas.microsoft.com/office/drawing/2014/main" id="{D4CA1530-EE02-AC67-95B3-9ACDF45436BC}"/>
              </a:ext>
            </a:extLst>
          </p:cNvPr>
          <p:cNvPicPr>
            <a:picLocks noChangeAspect="1"/>
          </p:cNvPicPr>
          <p:nvPr/>
        </p:nvPicPr>
        <p:blipFill>
          <a:blip r:embed="rId2"/>
          <a:stretch>
            <a:fillRect/>
          </a:stretch>
        </p:blipFill>
        <p:spPr>
          <a:xfrm>
            <a:off x="6381031" y="1128712"/>
            <a:ext cx="5295900" cy="4254500"/>
          </a:xfrm>
          <a:prstGeom prst="rect">
            <a:avLst/>
          </a:prstGeom>
        </p:spPr>
      </p:pic>
      <p:pic>
        <p:nvPicPr>
          <p:cNvPr id="5" name="Image 4">
            <a:extLst>
              <a:ext uri="{FF2B5EF4-FFF2-40B4-BE49-F238E27FC236}">
                <a16:creationId xmlns:a16="http://schemas.microsoft.com/office/drawing/2014/main" id="{5AC88C2A-F4D3-FCC4-1434-955ADE04E8A7}"/>
              </a:ext>
            </a:extLst>
          </p:cNvPr>
          <p:cNvPicPr>
            <a:picLocks noChangeAspect="1"/>
          </p:cNvPicPr>
          <p:nvPr/>
        </p:nvPicPr>
        <p:blipFill>
          <a:blip r:embed="rId3"/>
          <a:stretch>
            <a:fillRect/>
          </a:stretch>
        </p:blipFill>
        <p:spPr>
          <a:xfrm>
            <a:off x="1921789" y="5198094"/>
            <a:ext cx="3161547" cy="1075085"/>
          </a:xfrm>
          <a:prstGeom prst="rect">
            <a:avLst/>
          </a:prstGeom>
        </p:spPr>
      </p:pic>
    </p:spTree>
    <p:extLst>
      <p:ext uri="{BB962C8B-B14F-4D97-AF65-F5344CB8AC3E}">
        <p14:creationId xmlns:p14="http://schemas.microsoft.com/office/powerpoint/2010/main" val="406408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D858C0-9B3A-C3D5-1E3F-DD4C388A88D9}"/>
              </a:ext>
            </a:extLst>
          </p:cNvPr>
          <p:cNvSpPr>
            <a:spLocks noGrp="1"/>
          </p:cNvSpPr>
          <p:nvPr>
            <p:ph type="title"/>
          </p:nvPr>
        </p:nvSpPr>
        <p:spPr>
          <a:xfrm>
            <a:off x="619176" y="-80536"/>
            <a:ext cx="10515600" cy="1325563"/>
          </a:xfrm>
        </p:spPr>
        <p:txBody>
          <a:bodyPr>
            <a:normAutofit/>
          </a:bodyPr>
          <a:lstStyle/>
          <a:p>
            <a:r>
              <a:rPr lang="fr-FR" sz="2800" b="1" dirty="0"/>
              <a:t>Représentations religieuses : Saint Valentin..</a:t>
            </a:r>
          </a:p>
        </p:txBody>
      </p:sp>
      <p:sp>
        <p:nvSpPr>
          <p:cNvPr id="6" name="Rectangle 1">
            <a:extLst>
              <a:ext uri="{FF2B5EF4-FFF2-40B4-BE49-F238E27FC236}">
                <a16:creationId xmlns:a16="http://schemas.microsoft.com/office/drawing/2014/main" id="{EAD2678C-9CB9-478E-9625-C0C2CE266BE6}"/>
              </a:ext>
            </a:extLst>
          </p:cNvPr>
          <p:cNvSpPr>
            <a:spLocks noChangeArrowheads="1"/>
          </p:cNvSpPr>
          <p:nvPr/>
        </p:nvSpPr>
        <p:spPr bwMode="auto">
          <a:xfrm>
            <a:off x="307638" y="1498006"/>
            <a:ext cx="5620449" cy="367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213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Verdana" panose="020B0604030504040204" pitchFamily="34" charset="0"/>
              </a:rPr>
              <a:t>Saint Valentin. Fresque de plafond. </a:t>
            </a:r>
            <a:r>
              <a:rPr kumimoji="0" lang="fr-FR" altLang="fr-FR" sz="1000" b="0" i="0" u="none" strike="noStrike" cap="none" normalizeH="0" baseline="0" dirty="0" err="1">
                <a:ln>
                  <a:noFill/>
                </a:ln>
                <a:solidFill>
                  <a:schemeClr val="tx1"/>
                </a:solidFill>
                <a:effectLst/>
                <a:latin typeface="Verdana" panose="020B0604030504040204" pitchFamily="34" charset="0"/>
              </a:rPr>
              <a:t>Unterleiterbach</a:t>
            </a:r>
            <a:r>
              <a:rPr kumimoji="0" lang="fr-FR" altLang="fr-FR" sz="1000" b="0" i="0" u="none" strike="noStrike" cap="none" normalizeH="0" baseline="0" dirty="0">
                <a:ln>
                  <a:noFill/>
                </a:ln>
                <a:solidFill>
                  <a:schemeClr val="tx1"/>
                </a:solidFill>
                <a:effectLst/>
                <a:latin typeface="Verdana" panose="020B0604030504040204" pitchFamily="34" charset="0"/>
              </a:rPr>
              <a:t>, Allemagne, 1740.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Verdana" panose="020B0604030504040204" pitchFamily="34" charset="0"/>
              </a:rPr>
              <a:t>Enfant avec de possibles spasmes infantiles et démon.</a:t>
            </a:r>
            <a:r>
              <a:rPr kumimoji="0" lang="fr-FR" altLang="fr-FR" sz="8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7" name="Picture 2">
            <a:extLst>
              <a:ext uri="{FF2B5EF4-FFF2-40B4-BE49-F238E27FC236}">
                <a16:creationId xmlns:a16="http://schemas.microsoft.com/office/drawing/2014/main" id="{CB4E000D-7382-8DD1-9932-2BCAE481D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1" y="2023887"/>
            <a:ext cx="4100369" cy="265889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00925E87-AE78-B5E4-0AFF-D8B310943956}"/>
              </a:ext>
            </a:extLst>
          </p:cNvPr>
          <p:cNvPicPr>
            <a:picLocks noChangeAspect="1"/>
          </p:cNvPicPr>
          <p:nvPr/>
        </p:nvPicPr>
        <p:blipFill>
          <a:blip r:embed="rId4"/>
          <a:stretch>
            <a:fillRect/>
          </a:stretch>
        </p:blipFill>
        <p:spPr>
          <a:xfrm>
            <a:off x="8680683" y="1971197"/>
            <a:ext cx="3203679" cy="2986321"/>
          </a:xfrm>
          <a:prstGeom prst="rect">
            <a:avLst/>
          </a:prstGeom>
        </p:spPr>
      </p:pic>
      <p:sp>
        <p:nvSpPr>
          <p:cNvPr id="8" name="ZoneTexte 7">
            <a:extLst>
              <a:ext uri="{FF2B5EF4-FFF2-40B4-BE49-F238E27FC236}">
                <a16:creationId xmlns:a16="http://schemas.microsoft.com/office/drawing/2014/main" id="{5CC78E18-F331-D25A-CE2F-5B471606C3B5}"/>
              </a:ext>
            </a:extLst>
          </p:cNvPr>
          <p:cNvSpPr txBox="1"/>
          <p:nvPr/>
        </p:nvSpPr>
        <p:spPr>
          <a:xfrm>
            <a:off x="7897625" y="1498006"/>
            <a:ext cx="6098058" cy="369332"/>
          </a:xfrm>
          <a:prstGeom prst="rect">
            <a:avLst/>
          </a:prstGeom>
          <a:noFill/>
        </p:spPr>
        <p:txBody>
          <a:bodyPr wrap="square">
            <a:spAutoFit/>
          </a:bodyPr>
          <a:lstStyle/>
          <a:p>
            <a:r>
              <a:rPr lang="en-US" dirty="0"/>
              <a:t>illustrations from the 13th to 21st centuries</a:t>
            </a:r>
          </a:p>
        </p:txBody>
      </p:sp>
      <p:pic>
        <p:nvPicPr>
          <p:cNvPr id="11" name="Image 10">
            <a:extLst>
              <a:ext uri="{FF2B5EF4-FFF2-40B4-BE49-F238E27FC236}">
                <a16:creationId xmlns:a16="http://schemas.microsoft.com/office/drawing/2014/main" id="{1C29036D-983C-5517-7438-1634CA41BC48}"/>
              </a:ext>
            </a:extLst>
          </p:cNvPr>
          <p:cNvPicPr>
            <a:picLocks noChangeAspect="1"/>
          </p:cNvPicPr>
          <p:nvPr/>
        </p:nvPicPr>
        <p:blipFill>
          <a:blip r:embed="rId5"/>
          <a:stretch>
            <a:fillRect/>
          </a:stretch>
        </p:blipFill>
        <p:spPr>
          <a:xfrm>
            <a:off x="5326205" y="1867338"/>
            <a:ext cx="2388759" cy="2971988"/>
          </a:xfrm>
          <a:prstGeom prst="rect">
            <a:avLst/>
          </a:prstGeom>
        </p:spPr>
      </p:pic>
      <p:sp>
        <p:nvSpPr>
          <p:cNvPr id="13" name="ZoneTexte 12">
            <a:extLst>
              <a:ext uri="{FF2B5EF4-FFF2-40B4-BE49-F238E27FC236}">
                <a16:creationId xmlns:a16="http://schemas.microsoft.com/office/drawing/2014/main" id="{DD83658E-52BE-F0BA-68C5-213D5C951A1B}"/>
              </a:ext>
            </a:extLst>
          </p:cNvPr>
          <p:cNvSpPr txBox="1"/>
          <p:nvPr/>
        </p:nvSpPr>
        <p:spPr>
          <a:xfrm>
            <a:off x="5498757" y="4898937"/>
            <a:ext cx="6938318" cy="276999"/>
          </a:xfrm>
          <a:prstGeom prst="rect">
            <a:avLst/>
          </a:prstGeom>
          <a:noFill/>
        </p:spPr>
        <p:txBody>
          <a:bodyPr wrap="square">
            <a:spAutoFit/>
          </a:bodyPr>
          <a:lstStyle/>
          <a:p>
            <a:r>
              <a:rPr lang="fr-FR" sz="1200" b="0" i="0" dirty="0">
                <a:solidFill>
                  <a:srgbClr val="1F1F1F"/>
                </a:solidFill>
                <a:effectLst/>
                <a:latin typeface="ElsevierGulliver"/>
              </a:rPr>
              <a:t>Svitavy, </a:t>
            </a:r>
            <a:r>
              <a:rPr lang="fr-FR" sz="1200" b="0" i="0" dirty="0" err="1">
                <a:solidFill>
                  <a:srgbClr val="1F1F1F"/>
                </a:solidFill>
                <a:effectLst/>
                <a:latin typeface="ElsevierGulliver"/>
              </a:rPr>
              <a:t>Czech</a:t>
            </a:r>
            <a:r>
              <a:rPr lang="fr-FR" sz="1200" b="0" i="0" dirty="0">
                <a:solidFill>
                  <a:srgbClr val="1F1F1F"/>
                </a:solidFill>
                <a:effectLst/>
                <a:latin typeface="ElsevierGulliver"/>
              </a:rPr>
              <a:t> Republic, 1794</a:t>
            </a:r>
            <a:endParaRPr lang="en-US" sz="1200" dirty="0"/>
          </a:p>
        </p:txBody>
      </p:sp>
      <p:pic>
        <p:nvPicPr>
          <p:cNvPr id="15" name="Image 14">
            <a:extLst>
              <a:ext uri="{FF2B5EF4-FFF2-40B4-BE49-F238E27FC236}">
                <a16:creationId xmlns:a16="http://schemas.microsoft.com/office/drawing/2014/main" id="{A1BDA5F2-D0B4-829A-3ECE-BC9B75EEAB4B}"/>
              </a:ext>
            </a:extLst>
          </p:cNvPr>
          <p:cNvPicPr>
            <a:picLocks noChangeAspect="1"/>
          </p:cNvPicPr>
          <p:nvPr/>
        </p:nvPicPr>
        <p:blipFill>
          <a:blip r:embed="rId6"/>
          <a:stretch>
            <a:fillRect/>
          </a:stretch>
        </p:blipFill>
        <p:spPr>
          <a:xfrm>
            <a:off x="4833910" y="5156229"/>
            <a:ext cx="6811326" cy="1038370"/>
          </a:xfrm>
          <a:prstGeom prst="rect">
            <a:avLst/>
          </a:prstGeom>
        </p:spPr>
      </p:pic>
    </p:spTree>
    <p:extLst>
      <p:ext uri="{BB962C8B-B14F-4D97-AF65-F5344CB8AC3E}">
        <p14:creationId xmlns:p14="http://schemas.microsoft.com/office/powerpoint/2010/main" val="292901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EA1F84-2835-2398-372B-4563D204EC67}"/>
              </a:ext>
            </a:extLst>
          </p:cNvPr>
          <p:cNvSpPr>
            <a:spLocks noGrp="1"/>
          </p:cNvSpPr>
          <p:nvPr>
            <p:ph type="title"/>
          </p:nvPr>
        </p:nvSpPr>
        <p:spPr>
          <a:xfrm>
            <a:off x="582813" y="90371"/>
            <a:ext cx="4803475" cy="1325563"/>
          </a:xfrm>
        </p:spPr>
        <p:txBody>
          <a:bodyPr>
            <a:normAutofit/>
          </a:bodyPr>
          <a:lstStyle/>
          <a:p>
            <a:r>
              <a:rPr lang="en-US" sz="2800" b="1" dirty="0"/>
              <a:t>Opera et </a:t>
            </a:r>
            <a:r>
              <a:rPr lang="en-US" sz="2800" b="1" dirty="0" err="1"/>
              <a:t>Epilepsie</a:t>
            </a:r>
            <a:endParaRPr lang="en-US" sz="2800" b="1" dirty="0"/>
          </a:p>
        </p:txBody>
      </p:sp>
      <p:pic>
        <p:nvPicPr>
          <p:cNvPr id="7" name="Image 6">
            <a:extLst>
              <a:ext uri="{FF2B5EF4-FFF2-40B4-BE49-F238E27FC236}">
                <a16:creationId xmlns:a16="http://schemas.microsoft.com/office/drawing/2014/main" id="{D0637E92-5085-D019-8841-42D5BC86EC4E}"/>
              </a:ext>
            </a:extLst>
          </p:cNvPr>
          <p:cNvPicPr>
            <a:picLocks noChangeAspect="1"/>
          </p:cNvPicPr>
          <p:nvPr/>
        </p:nvPicPr>
        <p:blipFill>
          <a:blip r:embed="rId2"/>
          <a:stretch>
            <a:fillRect/>
          </a:stretch>
        </p:blipFill>
        <p:spPr>
          <a:xfrm>
            <a:off x="5454352" y="3429000"/>
            <a:ext cx="6287377" cy="3086531"/>
          </a:xfrm>
          <a:prstGeom prst="rect">
            <a:avLst/>
          </a:prstGeom>
        </p:spPr>
      </p:pic>
      <p:pic>
        <p:nvPicPr>
          <p:cNvPr id="9" name="Image 8">
            <a:extLst>
              <a:ext uri="{FF2B5EF4-FFF2-40B4-BE49-F238E27FC236}">
                <a16:creationId xmlns:a16="http://schemas.microsoft.com/office/drawing/2014/main" id="{DD7FFF1D-3278-5B96-BE40-ACB3AC276484}"/>
              </a:ext>
            </a:extLst>
          </p:cNvPr>
          <p:cNvPicPr>
            <a:picLocks noChangeAspect="1"/>
          </p:cNvPicPr>
          <p:nvPr/>
        </p:nvPicPr>
        <p:blipFill>
          <a:blip r:embed="rId3"/>
          <a:stretch>
            <a:fillRect/>
          </a:stretch>
        </p:blipFill>
        <p:spPr>
          <a:xfrm>
            <a:off x="6324775" y="278933"/>
            <a:ext cx="4225996" cy="2823509"/>
          </a:xfrm>
          <a:prstGeom prst="rect">
            <a:avLst/>
          </a:prstGeom>
        </p:spPr>
      </p:pic>
      <p:pic>
        <p:nvPicPr>
          <p:cNvPr id="11" name="Image 10">
            <a:extLst>
              <a:ext uri="{FF2B5EF4-FFF2-40B4-BE49-F238E27FC236}">
                <a16:creationId xmlns:a16="http://schemas.microsoft.com/office/drawing/2014/main" id="{F92FC544-AB13-D803-3E6A-D39142AA404A}"/>
              </a:ext>
            </a:extLst>
          </p:cNvPr>
          <p:cNvPicPr>
            <a:picLocks noChangeAspect="1"/>
          </p:cNvPicPr>
          <p:nvPr/>
        </p:nvPicPr>
        <p:blipFill>
          <a:blip r:embed="rId4"/>
          <a:stretch>
            <a:fillRect/>
          </a:stretch>
        </p:blipFill>
        <p:spPr>
          <a:xfrm>
            <a:off x="146115" y="1776880"/>
            <a:ext cx="5308237" cy="2002095"/>
          </a:xfrm>
          <a:prstGeom prst="rect">
            <a:avLst/>
          </a:prstGeom>
        </p:spPr>
      </p:pic>
      <p:sp>
        <p:nvSpPr>
          <p:cNvPr id="12" name="ZoneTexte 11">
            <a:extLst>
              <a:ext uri="{FF2B5EF4-FFF2-40B4-BE49-F238E27FC236}">
                <a16:creationId xmlns:a16="http://schemas.microsoft.com/office/drawing/2014/main" id="{BDDE3346-C124-9426-A29B-5D6066905C11}"/>
              </a:ext>
            </a:extLst>
          </p:cNvPr>
          <p:cNvSpPr txBox="1"/>
          <p:nvPr/>
        </p:nvSpPr>
        <p:spPr>
          <a:xfrm>
            <a:off x="331596" y="4139921"/>
            <a:ext cx="4561951" cy="1754326"/>
          </a:xfrm>
          <a:prstGeom prst="rect">
            <a:avLst/>
          </a:prstGeom>
          <a:noFill/>
        </p:spPr>
        <p:txBody>
          <a:bodyPr wrap="square" rtlCol="0">
            <a:spAutoFit/>
          </a:bodyPr>
          <a:lstStyle/>
          <a:p>
            <a:r>
              <a:rPr lang="fr-FR" b="0" i="0" dirty="0">
                <a:solidFill>
                  <a:srgbClr val="000000"/>
                </a:solidFill>
                <a:effectLst/>
                <a:latin typeface="Segoe UI Web (West European)"/>
              </a:rPr>
              <a:t>« Der Golem » d’Eugen d’Albert ; « Idiot » de </a:t>
            </a:r>
            <a:r>
              <a:rPr lang="fr-FR" b="0" i="0" dirty="0" err="1">
                <a:solidFill>
                  <a:srgbClr val="000000"/>
                </a:solidFill>
                <a:effectLst/>
                <a:latin typeface="Segoe UI Web (West European)"/>
              </a:rPr>
              <a:t>Mieczyslaw</a:t>
            </a:r>
            <a:r>
              <a:rPr lang="fr-FR" b="0" i="0" dirty="0">
                <a:solidFill>
                  <a:srgbClr val="000000"/>
                </a:solidFill>
                <a:effectLst/>
                <a:latin typeface="Segoe UI Web (West European)"/>
              </a:rPr>
              <a:t> Weinberg ; « </a:t>
            </a:r>
            <a:r>
              <a:rPr lang="fr-FR" b="0" i="0" dirty="0" err="1">
                <a:solidFill>
                  <a:srgbClr val="000000"/>
                </a:solidFill>
                <a:effectLst/>
                <a:latin typeface="Segoe UI Web (West European)"/>
              </a:rPr>
              <a:t>Otello</a:t>
            </a:r>
            <a:r>
              <a:rPr lang="fr-FR" b="0" i="0" dirty="0">
                <a:solidFill>
                  <a:srgbClr val="000000"/>
                </a:solidFill>
                <a:effectLst/>
                <a:latin typeface="Segoe UI Web (West European)"/>
              </a:rPr>
              <a:t> » de Giuseppe Verdi) décrivent une crise d’épilepsie </a:t>
            </a:r>
            <a:r>
              <a:rPr lang="fr-FR" b="0" i="0" dirty="0" err="1">
                <a:solidFill>
                  <a:srgbClr val="000000"/>
                </a:solidFill>
                <a:effectLst/>
                <a:latin typeface="Segoe UI Web (West European)"/>
              </a:rPr>
              <a:t>tonico</a:t>
            </a:r>
            <a:r>
              <a:rPr lang="fr-FR" b="0" i="0" dirty="0">
                <a:solidFill>
                  <a:srgbClr val="000000"/>
                </a:solidFill>
                <a:effectLst/>
                <a:latin typeface="Segoe UI Web (West European)"/>
              </a:rPr>
              <a:t>-clonique généralisée par une gamme chromatique descendante. Un opéra</a:t>
            </a:r>
            <a:endParaRPr lang="en-US" dirty="0"/>
          </a:p>
        </p:txBody>
      </p:sp>
    </p:spTree>
    <p:extLst>
      <p:ext uri="{BB962C8B-B14F-4D97-AF65-F5344CB8AC3E}">
        <p14:creationId xmlns:p14="http://schemas.microsoft.com/office/powerpoint/2010/main" val="28369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A6A6A40-317E-D1BF-A87A-666F61ACA013}"/>
              </a:ext>
            </a:extLst>
          </p:cNvPr>
          <p:cNvPicPr>
            <a:picLocks noChangeAspect="1"/>
          </p:cNvPicPr>
          <p:nvPr/>
        </p:nvPicPr>
        <p:blipFill>
          <a:blip r:embed="rId2"/>
          <a:stretch>
            <a:fillRect/>
          </a:stretch>
        </p:blipFill>
        <p:spPr>
          <a:xfrm>
            <a:off x="5994706" y="12571"/>
            <a:ext cx="5892494" cy="2285978"/>
          </a:xfrm>
          <a:prstGeom prst="rect">
            <a:avLst/>
          </a:prstGeom>
        </p:spPr>
      </p:pic>
      <p:sp>
        <p:nvSpPr>
          <p:cNvPr id="6" name="ZoneTexte 5">
            <a:extLst>
              <a:ext uri="{FF2B5EF4-FFF2-40B4-BE49-F238E27FC236}">
                <a16:creationId xmlns:a16="http://schemas.microsoft.com/office/drawing/2014/main" id="{6DBB519F-F764-476C-1827-1633101E5A8D}"/>
              </a:ext>
            </a:extLst>
          </p:cNvPr>
          <p:cNvSpPr txBox="1"/>
          <p:nvPr/>
        </p:nvSpPr>
        <p:spPr>
          <a:xfrm>
            <a:off x="602901" y="422031"/>
            <a:ext cx="4119824" cy="523220"/>
          </a:xfrm>
          <a:prstGeom prst="rect">
            <a:avLst/>
          </a:prstGeom>
          <a:noFill/>
        </p:spPr>
        <p:txBody>
          <a:bodyPr wrap="square" rtlCol="0">
            <a:spAutoFit/>
          </a:bodyPr>
          <a:lstStyle/>
          <a:p>
            <a:r>
              <a:rPr lang="en-US" sz="2800" b="1" dirty="0" err="1"/>
              <a:t>Epilepsie</a:t>
            </a:r>
            <a:r>
              <a:rPr lang="en-US" sz="2800" b="1" dirty="0"/>
              <a:t> et Littérature</a:t>
            </a:r>
          </a:p>
        </p:txBody>
      </p:sp>
      <p:pic>
        <p:nvPicPr>
          <p:cNvPr id="8" name="Image 7">
            <a:extLst>
              <a:ext uri="{FF2B5EF4-FFF2-40B4-BE49-F238E27FC236}">
                <a16:creationId xmlns:a16="http://schemas.microsoft.com/office/drawing/2014/main" id="{BF460AB7-E19E-B25A-6C5B-9B3F288718E0}"/>
              </a:ext>
            </a:extLst>
          </p:cNvPr>
          <p:cNvPicPr>
            <a:picLocks noChangeAspect="1"/>
          </p:cNvPicPr>
          <p:nvPr/>
        </p:nvPicPr>
        <p:blipFill>
          <a:blip r:embed="rId3"/>
          <a:stretch>
            <a:fillRect/>
          </a:stretch>
        </p:blipFill>
        <p:spPr>
          <a:xfrm>
            <a:off x="230094" y="1155560"/>
            <a:ext cx="3213648" cy="5431134"/>
          </a:xfrm>
          <a:prstGeom prst="rect">
            <a:avLst/>
          </a:prstGeom>
        </p:spPr>
      </p:pic>
      <p:pic>
        <p:nvPicPr>
          <p:cNvPr id="10" name="Image 9">
            <a:extLst>
              <a:ext uri="{FF2B5EF4-FFF2-40B4-BE49-F238E27FC236}">
                <a16:creationId xmlns:a16="http://schemas.microsoft.com/office/drawing/2014/main" id="{D1F23644-B09F-FA9C-295A-7670519B3337}"/>
              </a:ext>
            </a:extLst>
          </p:cNvPr>
          <p:cNvPicPr>
            <a:picLocks noChangeAspect="1"/>
          </p:cNvPicPr>
          <p:nvPr/>
        </p:nvPicPr>
        <p:blipFill>
          <a:blip r:embed="rId4"/>
          <a:stretch>
            <a:fillRect/>
          </a:stretch>
        </p:blipFill>
        <p:spPr>
          <a:xfrm>
            <a:off x="7000193" y="2836147"/>
            <a:ext cx="4887007" cy="2753109"/>
          </a:xfrm>
          <a:prstGeom prst="rect">
            <a:avLst/>
          </a:prstGeom>
        </p:spPr>
      </p:pic>
      <p:sp>
        <p:nvSpPr>
          <p:cNvPr id="14" name="ZoneTexte 13">
            <a:extLst>
              <a:ext uri="{FF2B5EF4-FFF2-40B4-BE49-F238E27FC236}">
                <a16:creationId xmlns:a16="http://schemas.microsoft.com/office/drawing/2014/main" id="{817286DA-D9D6-B549-E1C6-885AECB91116}"/>
              </a:ext>
            </a:extLst>
          </p:cNvPr>
          <p:cNvSpPr txBox="1"/>
          <p:nvPr/>
        </p:nvSpPr>
        <p:spPr>
          <a:xfrm>
            <a:off x="3864678" y="2384989"/>
            <a:ext cx="3135515" cy="3910814"/>
          </a:xfrm>
          <a:prstGeom prst="rect">
            <a:avLst/>
          </a:prstGeom>
          <a:solidFill>
            <a:schemeClr val="bg2"/>
          </a:solidFill>
        </p:spPr>
        <p:txBody>
          <a:bodyPr wrap="square" rtlCol="0">
            <a:spAutoFit/>
          </a:bodyPr>
          <a:lstStyle/>
          <a:p>
            <a:pPr marL="171450" lvl="0" indent="-171450">
              <a:lnSpc>
                <a:spcPct val="107000"/>
              </a:lnSpc>
              <a:buFont typeface="Arial" panose="020B0604020202020204" pitchFamily="34" charset="0"/>
              <a:buChar char="•"/>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Métaphores sexuelles</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  Des auteurs comme Thomas Mann et Elsa Morante utilisent l'image de la crise épileptique pour évoquer des moments intenses de sexualité.</a:t>
            </a:r>
          </a:p>
          <a:p>
            <a:pPr marL="171450" lvl="0" indent="-171450">
              <a:lnSpc>
                <a:spcPct val="107000"/>
              </a:lnSpc>
              <a:buFont typeface="Arial" panose="020B0604020202020204" pitchFamily="34" charset="0"/>
              <a:buChar char="•"/>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Métaphores des émotions fortes</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 La crise épileptique symbolise des émotions intenses comme la rage ou la tristesse</a:t>
            </a:r>
          </a:p>
          <a:p>
            <a:pPr marL="171450" lvl="0" indent="-171450">
              <a:lnSpc>
                <a:spcPct val="107000"/>
              </a:lnSpc>
              <a:buFont typeface="Arial" panose="020B0604020202020204" pitchFamily="34" charset="0"/>
              <a:buChar char="•"/>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Métaphores de la crise existentielle</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 Dans cette perspective, la crise épileptique représente un tournant ou une rupture dans la vie d’un personnage. </a:t>
            </a:r>
          </a:p>
          <a:p>
            <a:pPr marL="171450" lvl="0" indent="-171450">
              <a:lnSpc>
                <a:spcPct val="107000"/>
              </a:lnSpc>
              <a:spcAft>
                <a:spcPts val="800"/>
              </a:spcAft>
              <a:buFont typeface="Arial" panose="020B0604020202020204" pitchFamily="34" charset="0"/>
              <a:buChar char="•"/>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Métaphores de faiblesse et vulnérabilité</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 L'épilepsie est également vue comme un symbole de l'effondrement psychologique ou physique</a:t>
            </a:r>
          </a:p>
          <a:p>
            <a:pPr marL="171450" indent="-171450">
              <a:buFont typeface="Arial" panose="020B0604020202020204" pitchFamily="34" charset="0"/>
              <a:buChar char="•"/>
            </a:pPr>
            <a:r>
              <a:rPr lang="fr-FR" sz="1200" b="1" dirty="0">
                <a:effectLst/>
                <a:latin typeface="Aptos" panose="020B0004020202020204" pitchFamily="34" charset="0"/>
                <a:ea typeface="Aptos" panose="020B0004020202020204" pitchFamily="34" charset="0"/>
                <a:cs typeface="Times New Roman" panose="02020603050405020304" pitchFamily="18" charset="0"/>
              </a:rPr>
              <a:t>Métaphores religieuses</a:t>
            </a:r>
            <a:r>
              <a:rPr lang="fr-FR" sz="1200" dirty="0">
                <a:effectLst/>
                <a:latin typeface="Aptos" panose="020B0004020202020204" pitchFamily="34" charset="0"/>
                <a:ea typeface="Aptos" panose="020B0004020202020204" pitchFamily="34" charset="0"/>
                <a:cs typeface="Times New Roman" panose="02020603050405020304" pitchFamily="18" charset="0"/>
              </a:rPr>
              <a:t> : Les crises sont associées à des expériences mystiques ou à des châtiments divins</a:t>
            </a:r>
            <a:endParaRPr lang="en-US" sz="1200" dirty="0"/>
          </a:p>
        </p:txBody>
      </p:sp>
    </p:spTree>
    <p:extLst>
      <p:ext uri="{BB962C8B-B14F-4D97-AF65-F5344CB8AC3E}">
        <p14:creationId xmlns:p14="http://schemas.microsoft.com/office/powerpoint/2010/main" val="39149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BF067B-6350-FC65-611A-0A47EE23E148}"/>
              </a:ext>
            </a:extLst>
          </p:cNvPr>
          <p:cNvSpPr>
            <a:spLocks noGrp="1"/>
          </p:cNvSpPr>
          <p:nvPr>
            <p:ph type="title"/>
          </p:nvPr>
        </p:nvSpPr>
        <p:spPr>
          <a:xfrm>
            <a:off x="838200" y="365125"/>
            <a:ext cx="10515600" cy="721803"/>
          </a:xfrm>
        </p:spPr>
        <p:txBody>
          <a:bodyPr>
            <a:normAutofit/>
          </a:bodyPr>
          <a:lstStyle/>
          <a:p>
            <a:r>
              <a:rPr lang="fr-FR" sz="2800" b="1" dirty="0"/>
              <a:t>Simenon « La chambre Bleue » 1964</a:t>
            </a:r>
          </a:p>
        </p:txBody>
      </p:sp>
      <p:sp>
        <p:nvSpPr>
          <p:cNvPr id="3" name="Espace réservé du contenu 2">
            <a:extLst>
              <a:ext uri="{FF2B5EF4-FFF2-40B4-BE49-F238E27FC236}">
                <a16:creationId xmlns:a16="http://schemas.microsoft.com/office/drawing/2014/main" id="{66AE1076-7E45-5912-360B-8350BEB9E1D3}"/>
              </a:ext>
            </a:extLst>
          </p:cNvPr>
          <p:cNvSpPr>
            <a:spLocks noGrp="1"/>
          </p:cNvSpPr>
          <p:nvPr>
            <p:ph idx="1"/>
          </p:nvPr>
        </p:nvSpPr>
        <p:spPr/>
        <p:txBody>
          <a:bodyPr/>
          <a:lstStyle/>
          <a:p>
            <a:pPr>
              <a:lnSpc>
                <a:spcPct val="100000"/>
              </a:lnSpc>
              <a:spcAft>
                <a:spcPts val="600"/>
              </a:spcAft>
            </a:pPr>
            <a:r>
              <a:rPr lang="fr-FR" sz="2400" dirty="0"/>
              <a:t>« Il avait connu son mari, un homme chétif, …, portant lorgnon, le geste hésitant, le regard peureux…</a:t>
            </a:r>
          </a:p>
          <a:p>
            <a:pPr>
              <a:lnSpc>
                <a:spcPct val="100000"/>
              </a:lnSpc>
              <a:spcAft>
                <a:spcPts val="600"/>
              </a:spcAft>
            </a:pPr>
            <a:r>
              <a:rPr lang="fr-FR" sz="2400" dirty="0"/>
              <a:t>On le voyait parfois vaciller et sa femme le trainait dans l’arrière boutique dont elle refermait la porte tandis que les clientes se regardaient d’un air entendu et hochaient la tête..</a:t>
            </a:r>
          </a:p>
          <a:p>
            <a:pPr>
              <a:lnSpc>
                <a:spcPct val="100000"/>
              </a:lnSpc>
              <a:spcAft>
                <a:spcPts val="600"/>
              </a:spcAft>
            </a:pPr>
            <a:r>
              <a:rPr lang="fr-FR" sz="2400" dirty="0"/>
              <a:t>Tony avait entendu parlé du Haut Mal bien avant de comprendre que </a:t>
            </a:r>
            <a:r>
              <a:rPr lang="fr-FR" sz="2400" dirty="0" err="1"/>
              <a:t>Despierre</a:t>
            </a:r>
            <a:r>
              <a:rPr lang="fr-FR" sz="2400" dirty="0"/>
              <a:t> était épileptique et que, derrière la porte close, il se débattait convulsivement, couché sur le plancher, les mâchoires serrées, la bave lui coulant sur le menton »</a:t>
            </a:r>
          </a:p>
          <a:p>
            <a:endParaRPr lang="fr-FR" dirty="0"/>
          </a:p>
        </p:txBody>
      </p:sp>
    </p:spTree>
    <p:extLst>
      <p:ext uri="{BB962C8B-B14F-4D97-AF65-F5344CB8AC3E}">
        <p14:creationId xmlns:p14="http://schemas.microsoft.com/office/powerpoint/2010/main" val="1811366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98026" y="0"/>
            <a:ext cx="9684174" cy="1143000"/>
          </a:xfrm>
        </p:spPr>
        <p:txBody>
          <a:bodyPr anchor="ctr" anchorCtr="0">
            <a:normAutofit/>
          </a:bodyPr>
          <a:lstStyle/>
          <a:p>
            <a:pPr algn="l"/>
            <a:r>
              <a:rPr lang="fr-FR" sz="2800" b="1" dirty="0">
                <a:solidFill>
                  <a:schemeClr val="tx1"/>
                </a:solidFill>
                <a:latin typeface="+mn-lt"/>
              </a:rPr>
              <a:t>Epilepsie et cinéma</a:t>
            </a:r>
          </a:p>
        </p:txBody>
      </p:sp>
      <p:pic>
        <p:nvPicPr>
          <p:cNvPr id="2053" name="Picture 5" descr="Affiche Cléopa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26" y="1028700"/>
            <a:ext cx="3197225" cy="4800600"/>
          </a:xfrm>
          <a:prstGeom prst="rect">
            <a:avLst/>
          </a:prstGeom>
          <a:solidFill>
            <a:schemeClr val="accent1"/>
          </a:solidFill>
          <a:ln w="38100">
            <a:solidFill>
              <a:srgbClr val="CCFFCC"/>
            </a:solidFill>
            <a:miter lim="800000"/>
            <a:headEnd/>
            <a:tailEnd/>
          </a:ln>
        </p:spPr>
      </p:pic>
      <p:sp>
        <p:nvSpPr>
          <p:cNvPr id="4" name="Rectangle 2"/>
          <p:cNvSpPr txBox="1">
            <a:spLocks noChangeArrowheads="1"/>
          </p:cNvSpPr>
          <p:nvPr/>
        </p:nvSpPr>
        <p:spPr>
          <a:xfrm>
            <a:off x="2209800" y="6190388"/>
            <a:ext cx="7772400" cy="66761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400" b="1" dirty="0">
                <a:solidFill>
                  <a:schemeClr val="bg1"/>
                </a:solidFill>
                <a:latin typeface="Georgia" charset="0"/>
              </a:rPr>
              <a:t>Pierre THOMAS - CHU de Nice</a:t>
            </a:r>
            <a:endParaRPr lang="fr-FR" sz="1600" b="1" dirty="0">
              <a:solidFill>
                <a:schemeClr val="bg1"/>
              </a:solidFill>
              <a:latin typeface="Georgia" charset="0"/>
            </a:endParaRPr>
          </a:p>
        </p:txBody>
      </p:sp>
      <p:sp>
        <p:nvSpPr>
          <p:cNvPr id="2" name="ZoneTexte 1">
            <a:extLst>
              <a:ext uri="{FF2B5EF4-FFF2-40B4-BE49-F238E27FC236}">
                <a16:creationId xmlns:a16="http://schemas.microsoft.com/office/drawing/2014/main" id="{8F0C81A8-DDAC-B6A2-8972-B239B014B110}"/>
              </a:ext>
            </a:extLst>
          </p:cNvPr>
          <p:cNvSpPr txBox="1"/>
          <p:nvPr/>
        </p:nvSpPr>
        <p:spPr>
          <a:xfrm>
            <a:off x="298026" y="6332854"/>
            <a:ext cx="2727135" cy="369332"/>
          </a:xfrm>
          <a:prstGeom prst="rect">
            <a:avLst/>
          </a:prstGeom>
          <a:noFill/>
        </p:spPr>
        <p:txBody>
          <a:bodyPr wrap="square" rtlCol="0">
            <a:spAutoFit/>
          </a:bodyPr>
          <a:lstStyle/>
          <a:p>
            <a:r>
              <a:rPr lang="en-US" dirty="0"/>
              <a:t>Courtesy </a:t>
            </a:r>
            <a:r>
              <a:rPr lang="en-US" dirty="0" err="1"/>
              <a:t>Pr</a:t>
            </a:r>
            <a:r>
              <a:rPr lang="en-US" dirty="0"/>
              <a:t> P Thomas</a:t>
            </a:r>
          </a:p>
        </p:txBody>
      </p:sp>
      <p:grpSp>
        <p:nvGrpSpPr>
          <p:cNvPr id="3" name="Grouper 3">
            <a:extLst>
              <a:ext uri="{FF2B5EF4-FFF2-40B4-BE49-F238E27FC236}">
                <a16:creationId xmlns:a16="http://schemas.microsoft.com/office/drawing/2014/main" id="{749121D4-6713-C5E0-D85B-A66CA2141B5B}"/>
              </a:ext>
            </a:extLst>
          </p:cNvPr>
          <p:cNvGrpSpPr/>
          <p:nvPr/>
        </p:nvGrpSpPr>
        <p:grpSpPr>
          <a:xfrm>
            <a:off x="3714440" y="4776512"/>
            <a:ext cx="3915921" cy="1838892"/>
            <a:chOff x="2297043" y="2573578"/>
            <a:chExt cx="5322956" cy="1896822"/>
          </a:xfrm>
        </p:grpSpPr>
        <p:pic>
          <p:nvPicPr>
            <p:cNvPr id="5" name="Image 4" descr="Capture d’écran 2018-03-16 à 12.02.13.png">
              <a:extLst>
                <a:ext uri="{FF2B5EF4-FFF2-40B4-BE49-F238E27FC236}">
                  <a16:creationId xmlns:a16="http://schemas.microsoft.com/office/drawing/2014/main" id="{41F16018-9AFF-C9C0-48D7-BD979C242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43" y="2573578"/>
              <a:ext cx="5322956" cy="1896822"/>
            </a:xfrm>
            <a:prstGeom prst="rect">
              <a:avLst/>
            </a:prstGeom>
          </p:spPr>
        </p:pic>
        <p:pic>
          <p:nvPicPr>
            <p:cNvPr id="6" name="Image 5" descr="Capture d’écran 2018-03-16 à 12.01.43.png">
              <a:extLst>
                <a:ext uri="{FF2B5EF4-FFF2-40B4-BE49-F238E27FC236}">
                  <a16:creationId xmlns:a16="http://schemas.microsoft.com/office/drawing/2014/main" id="{3B445503-4176-978E-D52E-F5F42B111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894" y="4105881"/>
              <a:ext cx="3665193" cy="263551"/>
            </a:xfrm>
            <a:prstGeom prst="rect">
              <a:avLst/>
            </a:prstGeom>
          </p:spPr>
        </p:pic>
      </p:grpSp>
      <p:pic>
        <p:nvPicPr>
          <p:cNvPr id="7" name="Picture 5" descr="Image 6">
            <a:extLst>
              <a:ext uri="{FF2B5EF4-FFF2-40B4-BE49-F238E27FC236}">
                <a16:creationId xmlns:a16="http://schemas.microsoft.com/office/drawing/2014/main" id="{E8AAC951-0A4F-D883-6861-7839FD130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7646" y="4787241"/>
            <a:ext cx="4048677" cy="1504792"/>
          </a:xfrm>
          <a:prstGeom prst="rect">
            <a:avLst/>
          </a:prstGeom>
          <a:solidFill>
            <a:schemeClr val="accent1"/>
          </a:solidFill>
          <a:ln w="38100" cmpd="sng">
            <a:solidFill>
              <a:srgbClr val="CCFFCC"/>
            </a:solidFill>
            <a:miter lim="800000"/>
            <a:headEnd/>
            <a:tailEnd/>
          </a:ln>
        </p:spPr>
      </p:pic>
      <p:sp>
        <p:nvSpPr>
          <p:cNvPr id="8" name="Text Box 8">
            <a:extLst>
              <a:ext uri="{FF2B5EF4-FFF2-40B4-BE49-F238E27FC236}">
                <a16:creationId xmlns:a16="http://schemas.microsoft.com/office/drawing/2014/main" id="{1CD910E0-8D9B-56C2-CCE5-31F34A090DB9}"/>
              </a:ext>
            </a:extLst>
          </p:cNvPr>
          <p:cNvSpPr txBox="1">
            <a:spLocks noChangeArrowheads="1"/>
          </p:cNvSpPr>
          <p:nvPr/>
        </p:nvSpPr>
        <p:spPr bwMode="auto">
          <a:xfrm>
            <a:off x="3995360" y="897653"/>
            <a:ext cx="7984572" cy="41242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r>
              <a:rPr lang="fr-FR" sz="2400" b="1" dirty="0"/>
              <a:t>En 60 ans, plus de 300 films ont comporté des « crises épileptiques » </a:t>
            </a:r>
          </a:p>
          <a:p>
            <a:endParaRPr lang="fr-FR" dirty="0"/>
          </a:p>
          <a:p>
            <a:r>
              <a:rPr lang="fr-FR" sz="2400" b="1" dirty="0"/>
              <a:t>• Des effets négatifs ?</a:t>
            </a:r>
          </a:p>
          <a:p>
            <a:pPr lvl="1"/>
            <a:r>
              <a:rPr lang="fr-FR" sz="2000" b="1" dirty="0"/>
              <a:t>De plus en plus de crises au cinéma, à la TV, sur Internet ++</a:t>
            </a:r>
          </a:p>
          <a:p>
            <a:pPr lvl="1"/>
            <a:r>
              <a:rPr lang="fr-FR" sz="2000" b="1" dirty="0"/>
              <a:t>Le public s</a:t>
            </a:r>
            <a:r>
              <a:rPr lang="ja-JP" altLang="fr-FR" sz="2000" b="1" dirty="0"/>
              <a:t>’</a:t>
            </a:r>
            <a:r>
              <a:rPr lang="fr-FR" sz="2000" b="1" dirty="0"/>
              <a:t>habitue à reconna</a:t>
            </a:r>
            <a:r>
              <a:rPr lang="fr-FR" altLang="ja-JP" sz="2000" b="1" dirty="0"/>
              <a:t>ître des évènements factices </a:t>
            </a:r>
          </a:p>
          <a:p>
            <a:pPr lvl="1"/>
            <a:r>
              <a:rPr lang="fr-FR" altLang="ja-JP" sz="2000" b="1" dirty="0"/>
              <a:t> Plus ou moins caricaturaux, personnages avec des failles psychiques, ..</a:t>
            </a:r>
          </a:p>
          <a:p>
            <a:pPr marL="285750" indent="-285750">
              <a:buFont typeface="Arial" panose="020B0604020202020204" pitchFamily="34" charset="0"/>
              <a:buChar char="•"/>
            </a:pPr>
            <a:endParaRPr lang="fr-FR" altLang="ja-JP" sz="2000" b="1" dirty="0"/>
          </a:p>
          <a:p>
            <a:pPr marL="342900" indent="-342900">
              <a:buFont typeface="Arial" panose="020B0604020202020204" pitchFamily="34" charset="0"/>
              <a:buChar char="•"/>
            </a:pPr>
            <a:r>
              <a:rPr lang="fr-FR" altLang="ja-JP" sz="2400" b="1" dirty="0"/>
              <a:t>Il en tire une connaissance outrancière, caricaturale, déformée de la maladie</a:t>
            </a:r>
            <a:endParaRPr lang="fr-FR" sz="2400" b="1" dirty="0"/>
          </a:p>
          <a:p>
            <a:endParaRPr lang="fr-FR" sz="2400" dirty="0"/>
          </a:p>
        </p:txBody>
      </p:sp>
    </p:spTree>
    <p:extLst>
      <p:ext uri="{BB962C8B-B14F-4D97-AF65-F5344CB8AC3E}">
        <p14:creationId xmlns:p14="http://schemas.microsoft.com/office/powerpoint/2010/main" val="186754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subTitle" idx="1"/>
          </p:nvPr>
        </p:nvSpPr>
        <p:spPr>
          <a:xfrm>
            <a:off x="8410833" y="1723265"/>
            <a:ext cx="2819400" cy="2189373"/>
          </a:xfrm>
          <a:noFill/>
          <a:ln/>
        </p:spPr>
        <p:txBody>
          <a:bodyPr/>
          <a:lstStyle/>
          <a:p>
            <a:pPr algn="r">
              <a:spcBef>
                <a:spcPct val="0"/>
              </a:spcBef>
            </a:pPr>
            <a:r>
              <a:rPr lang="fr-FR" sz="1800" b="1" dirty="0" err="1">
                <a:latin typeface="Georgia" charset="0"/>
              </a:rPr>
              <a:t>Cleopatra</a:t>
            </a:r>
            <a:r>
              <a:rPr lang="fr-FR" sz="1800" dirty="0">
                <a:latin typeface="Georgia" charset="0"/>
              </a:rPr>
              <a:t> </a:t>
            </a:r>
          </a:p>
          <a:p>
            <a:pPr algn="r">
              <a:spcBef>
                <a:spcPct val="0"/>
              </a:spcBef>
            </a:pPr>
            <a:r>
              <a:rPr lang="fr-FR" sz="1800" dirty="0">
                <a:latin typeface="Georgia" charset="0"/>
              </a:rPr>
              <a:t>(1963)</a:t>
            </a:r>
          </a:p>
          <a:p>
            <a:pPr algn="r">
              <a:spcBef>
                <a:spcPct val="0"/>
              </a:spcBef>
            </a:pPr>
            <a:r>
              <a:rPr lang="fr-FR" sz="1800" dirty="0">
                <a:latin typeface="Georgia" charset="0"/>
              </a:rPr>
              <a:t>J.L. </a:t>
            </a:r>
            <a:r>
              <a:rPr lang="fr-FR" sz="1800" dirty="0" err="1">
                <a:latin typeface="Georgia" charset="0"/>
              </a:rPr>
              <a:t>Manckiewicz</a:t>
            </a:r>
            <a:endParaRPr lang="fr-FR" sz="1800" dirty="0">
              <a:latin typeface="Georgia" charset="0"/>
            </a:endParaRPr>
          </a:p>
          <a:p>
            <a:pPr algn="r">
              <a:spcBef>
                <a:spcPct val="0"/>
              </a:spcBef>
            </a:pPr>
            <a:r>
              <a:rPr lang="fr-FR" sz="1800" dirty="0">
                <a:latin typeface="Georgia" charset="0"/>
              </a:rPr>
              <a:t>USA</a:t>
            </a:r>
          </a:p>
          <a:p>
            <a:pPr algn="r">
              <a:spcBef>
                <a:spcPct val="0"/>
              </a:spcBef>
            </a:pPr>
            <a:r>
              <a:rPr lang="fr-FR" sz="1800" dirty="0">
                <a:latin typeface="Georgia" charset="0"/>
              </a:rPr>
              <a:t>Liz Taylor</a:t>
            </a:r>
          </a:p>
          <a:p>
            <a:pPr algn="r">
              <a:spcBef>
                <a:spcPct val="0"/>
              </a:spcBef>
            </a:pPr>
            <a:r>
              <a:rPr lang="fr-FR" sz="1800" dirty="0">
                <a:latin typeface="Georgia" charset="0"/>
              </a:rPr>
              <a:t>Richard Burton</a:t>
            </a:r>
          </a:p>
          <a:p>
            <a:pPr algn="r">
              <a:spcBef>
                <a:spcPct val="0"/>
              </a:spcBef>
            </a:pPr>
            <a:r>
              <a:rPr lang="fr-FR" sz="1800" dirty="0">
                <a:latin typeface="Georgia" charset="0"/>
              </a:rPr>
              <a:t>Rex Harrison</a:t>
            </a:r>
          </a:p>
        </p:txBody>
      </p:sp>
      <p:sp>
        <p:nvSpPr>
          <p:cNvPr id="5129" name="Rectangle 9"/>
          <p:cNvSpPr>
            <a:spLocks noGrp="1" noChangeArrowheads="1"/>
          </p:cNvSpPr>
          <p:nvPr>
            <p:ph type="ctrTitle"/>
          </p:nvPr>
        </p:nvSpPr>
        <p:spPr>
          <a:xfrm>
            <a:off x="450011" y="0"/>
            <a:ext cx="7772400" cy="1371600"/>
          </a:xfrm>
          <a:noFill/>
          <a:ln/>
        </p:spPr>
        <p:txBody>
          <a:bodyPr anchor="ctr" anchorCtr="0">
            <a:normAutofit/>
          </a:bodyPr>
          <a:lstStyle/>
          <a:p>
            <a:pPr algn="l"/>
            <a:r>
              <a:rPr lang="fr-FR" sz="2800" b="1" dirty="0">
                <a:solidFill>
                  <a:schemeClr val="tx1"/>
                </a:solidFill>
              </a:rPr>
              <a:t>Epilepsie et cinéma</a:t>
            </a:r>
            <a:br>
              <a:rPr lang="fr-FR" sz="2800" b="1" dirty="0">
                <a:solidFill>
                  <a:schemeClr val="tx1"/>
                </a:solidFill>
              </a:rPr>
            </a:br>
            <a:r>
              <a:rPr lang="fr-FR" sz="2800" b="1" i="1" dirty="0">
                <a:solidFill>
                  <a:schemeClr val="tx1"/>
                </a:solidFill>
              </a:rPr>
              <a:t>Les grands classiques</a:t>
            </a:r>
            <a:endParaRPr lang="fr-FR" sz="2800" b="1" dirty="0">
              <a:solidFill>
                <a:schemeClr val="tx1"/>
              </a:solidFill>
            </a:endParaRPr>
          </a:p>
        </p:txBody>
      </p:sp>
      <p:sp>
        <p:nvSpPr>
          <p:cNvPr id="5130" name="Text Box 10"/>
          <p:cNvSpPr txBox="1">
            <a:spLocks noChangeArrowheads="1"/>
          </p:cNvSpPr>
          <p:nvPr/>
        </p:nvSpPr>
        <p:spPr bwMode="auto">
          <a:xfrm>
            <a:off x="1905001" y="6019801"/>
            <a:ext cx="4164923"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400" b="1">
                <a:latin typeface="Georgia" charset="0"/>
              </a:rPr>
              <a:t>La plus célèbre crise épileptique du cinéma</a:t>
            </a:r>
          </a:p>
        </p:txBody>
      </p:sp>
      <p:pic>
        <p:nvPicPr>
          <p:cNvPr id="6" name="Image 5" descr="Capture d’écran 2022-06-08 à 05.50.2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0721" y="3767475"/>
            <a:ext cx="1692555" cy="2471749"/>
          </a:xfrm>
          <a:prstGeom prst="rect">
            <a:avLst/>
          </a:prstGeom>
        </p:spPr>
      </p:pic>
      <p:pic>
        <p:nvPicPr>
          <p:cNvPr id="2" name="Cleopatra">
            <a:hlinkClick r:id="" action="ppaction://media"/>
            <a:extLst>
              <a:ext uri="{FF2B5EF4-FFF2-40B4-BE49-F238E27FC236}">
                <a16:creationId xmlns:a16="http://schemas.microsoft.com/office/drawing/2014/main" id="{BF99CD95-9C53-4C9A-3567-F73A746A0F5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6532" y="1638300"/>
            <a:ext cx="6934200" cy="3581400"/>
          </a:xfrm>
          <a:prstGeom prst="rect">
            <a:avLst/>
          </a:prstGeom>
        </p:spPr>
      </p:pic>
    </p:spTree>
    <p:extLst>
      <p:ext uri="{BB962C8B-B14F-4D97-AF65-F5344CB8AC3E}">
        <p14:creationId xmlns:p14="http://schemas.microsoft.com/office/powerpoint/2010/main" val="33529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CFCC-F150-1DBD-AED5-4D31E16A6A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2B517F-4CCB-691A-60C2-EAC4ED08635D}"/>
              </a:ext>
            </a:extLst>
          </p:cNvPr>
          <p:cNvSpPr>
            <a:spLocks noGrp="1"/>
          </p:cNvSpPr>
          <p:nvPr>
            <p:ph type="ctrTitle"/>
          </p:nvPr>
        </p:nvSpPr>
        <p:spPr>
          <a:xfrm>
            <a:off x="1181100" y="1660586"/>
            <a:ext cx="9829799" cy="3411747"/>
          </a:xfrm>
        </p:spPr>
        <p:txBody>
          <a:bodyPr/>
          <a:lstStyle/>
          <a:p>
            <a:r>
              <a:rPr lang="fr-FR" b="1" dirty="0"/>
              <a:t>Art &amp; Epilepsie</a:t>
            </a:r>
            <a:br>
              <a:rPr lang="fr-FR" b="1" dirty="0"/>
            </a:br>
            <a:br>
              <a:rPr lang="fr-FR" sz="4800" b="1" dirty="0"/>
            </a:br>
            <a:r>
              <a:rPr lang="fr-FR" sz="4800" dirty="0"/>
              <a:t>Comment l’épilepsie a influencé la vie et l'œuvre de certains artistes ?</a:t>
            </a:r>
            <a:br>
              <a:rPr lang="fr-FR" sz="4800" dirty="0"/>
            </a:br>
            <a:endParaRPr lang="fr-FR" dirty="0"/>
          </a:p>
        </p:txBody>
      </p:sp>
    </p:spTree>
    <p:extLst>
      <p:ext uri="{BB962C8B-B14F-4D97-AF65-F5344CB8AC3E}">
        <p14:creationId xmlns:p14="http://schemas.microsoft.com/office/powerpoint/2010/main" val="676663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C2157-D6D4-31C4-CA2A-991962802A69}"/>
              </a:ext>
            </a:extLst>
          </p:cNvPr>
          <p:cNvSpPr>
            <a:spLocks noGrp="1"/>
          </p:cNvSpPr>
          <p:nvPr>
            <p:ph type="title"/>
          </p:nvPr>
        </p:nvSpPr>
        <p:spPr>
          <a:xfrm>
            <a:off x="544902" y="409046"/>
            <a:ext cx="10515600" cy="644954"/>
          </a:xfrm>
        </p:spPr>
        <p:txBody>
          <a:bodyPr>
            <a:normAutofit/>
          </a:bodyPr>
          <a:lstStyle/>
          <a:p>
            <a:r>
              <a:rPr lang="fr-FR" sz="2800" b="1" dirty="0"/>
              <a:t>L’Epilepsie dans l’</a:t>
            </a:r>
            <a:r>
              <a:rPr lang="fr-FR" sz="2800" b="1" dirty="0" err="1"/>
              <a:t>oeuvre</a:t>
            </a:r>
            <a:r>
              <a:rPr lang="fr-FR" sz="2800" b="1" dirty="0"/>
              <a:t> des artistes </a:t>
            </a:r>
            <a:r>
              <a:rPr lang="fr-FR" sz="2800" b="1" dirty="0" err="1"/>
              <a:t>epileptiques</a:t>
            </a:r>
            <a:endParaRPr lang="fr-FR" sz="2800" b="1" dirty="0"/>
          </a:p>
        </p:txBody>
      </p:sp>
      <p:sp>
        <p:nvSpPr>
          <p:cNvPr id="3" name="Espace réservé du contenu 2">
            <a:extLst>
              <a:ext uri="{FF2B5EF4-FFF2-40B4-BE49-F238E27FC236}">
                <a16:creationId xmlns:a16="http://schemas.microsoft.com/office/drawing/2014/main" id="{02BCCD28-4CF5-E8A9-628E-554F4EBA493B}"/>
              </a:ext>
            </a:extLst>
          </p:cNvPr>
          <p:cNvSpPr>
            <a:spLocks noGrp="1"/>
          </p:cNvSpPr>
          <p:nvPr>
            <p:ph idx="1"/>
          </p:nvPr>
        </p:nvSpPr>
        <p:spPr>
          <a:xfrm>
            <a:off x="838200" y="2641171"/>
            <a:ext cx="10515600" cy="4351338"/>
          </a:xfrm>
        </p:spPr>
        <p:txBody>
          <a:bodyPr/>
          <a:lstStyle/>
          <a:p>
            <a:r>
              <a:rPr lang="fr-FR" dirty="0"/>
              <a:t>Flaubert</a:t>
            </a:r>
          </a:p>
          <a:p>
            <a:r>
              <a:rPr lang="fr-FR" dirty="0" err="1"/>
              <a:t>Dostoieski</a:t>
            </a:r>
            <a:endParaRPr lang="fr-FR" dirty="0"/>
          </a:p>
          <a:p>
            <a:r>
              <a:rPr lang="fr-FR" dirty="0"/>
              <a:t>Van Gogh</a:t>
            </a:r>
          </a:p>
          <a:p>
            <a:r>
              <a:rPr lang="fr-FR" dirty="0"/>
              <a:t>Prince </a:t>
            </a:r>
          </a:p>
          <a:p>
            <a:r>
              <a:rPr lang="fr-FR" dirty="0"/>
              <a:t>Neil Young</a:t>
            </a:r>
          </a:p>
        </p:txBody>
      </p:sp>
      <p:pic>
        <p:nvPicPr>
          <p:cNvPr id="5" name="Image 4">
            <a:extLst>
              <a:ext uri="{FF2B5EF4-FFF2-40B4-BE49-F238E27FC236}">
                <a16:creationId xmlns:a16="http://schemas.microsoft.com/office/drawing/2014/main" id="{BA42C480-6C2B-269C-4E8F-CEC7142DC913}"/>
              </a:ext>
            </a:extLst>
          </p:cNvPr>
          <p:cNvPicPr>
            <a:picLocks noChangeAspect="1"/>
          </p:cNvPicPr>
          <p:nvPr/>
        </p:nvPicPr>
        <p:blipFill>
          <a:blip r:embed="rId3"/>
          <a:stretch>
            <a:fillRect/>
          </a:stretch>
        </p:blipFill>
        <p:spPr>
          <a:xfrm>
            <a:off x="5170955" y="1629447"/>
            <a:ext cx="4750044" cy="4743694"/>
          </a:xfrm>
          <a:prstGeom prst="rect">
            <a:avLst/>
          </a:prstGeom>
        </p:spPr>
      </p:pic>
    </p:spTree>
    <p:extLst>
      <p:ext uri="{BB962C8B-B14F-4D97-AF65-F5344CB8AC3E}">
        <p14:creationId xmlns:p14="http://schemas.microsoft.com/office/powerpoint/2010/main" val="4245109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5ADE02-E1C9-B5F7-E7AB-6350D834860B}"/>
              </a:ext>
            </a:extLst>
          </p:cNvPr>
          <p:cNvPicPr>
            <a:picLocks noChangeAspect="1"/>
          </p:cNvPicPr>
          <p:nvPr/>
        </p:nvPicPr>
        <p:blipFill>
          <a:blip r:embed="rId2"/>
          <a:stretch>
            <a:fillRect/>
          </a:stretch>
        </p:blipFill>
        <p:spPr>
          <a:xfrm>
            <a:off x="227066" y="164363"/>
            <a:ext cx="6591745" cy="2546255"/>
          </a:xfrm>
          <a:prstGeom prst="rect">
            <a:avLst/>
          </a:prstGeom>
        </p:spPr>
      </p:pic>
      <p:pic>
        <p:nvPicPr>
          <p:cNvPr id="9" name="Image 8">
            <a:extLst>
              <a:ext uri="{FF2B5EF4-FFF2-40B4-BE49-F238E27FC236}">
                <a16:creationId xmlns:a16="http://schemas.microsoft.com/office/drawing/2014/main" id="{EDAF21CE-3D91-B47F-AD0B-B2D2A9E7797E}"/>
              </a:ext>
            </a:extLst>
          </p:cNvPr>
          <p:cNvPicPr>
            <a:picLocks noChangeAspect="1"/>
          </p:cNvPicPr>
          <p:nvPr/>
        </p:nvPicPr>
        <p:blipFill>
          <a:blip r:embed="rId3"/>
          <a:stretch>
            <a:fillRect/>
          </a:stretch>
        </p:blipFill>
        <p:spPr>
          <a:xfrm>
            <a:off x="152546" y="3957901"/>
            <a:ext cx="2360387" cy="2308250"/>
          </a:xfrm>
          <a:prstGeom prst="rect">
            <a:avLst/>
          </a:prstGeom>
        </p:spPr>
      </p:pic>
      <p:sp>
        <p:nvSpPr>
          <p:cNvPr id="11" name="ZoneTexte 10">
            <a:extLst>
              <a:ext uri="{FF2B5EF4-FFF2-40B4-BE49-F238E27FC236}">
                <a16:creationId xmlns:a16="http://schemas.microsoft.com/office/drawing/2014/main" id="{266E3F28-2E8F-1672-9843-8A00FE07F8BA}"/>
              </a:ext>
            </a:extLst>
          </p:cNvPr>
          <p:cNvSpPr txBox="1"/>
          <p:nvPr/>
        </p:nvSpPr>
        <p:spPr>
          <a:xfrm>
            <a:off x="949555" y="3029742"/>
            <a:ext cx="5146765" cy="369332"/>
          </a:xfrm>
          <a:prstGeom prst="rect">
            <a:avLst/>
          </a:prstGeom>
          <a:noFill/>
        </p:spPr>
        <p:txBody>
          <a:bodyPr wrap="square" rtlCol="0">
            <a:spAutoFit/>
          </a:bodyPr>
          <a:lstStyle/>
          <a:p>
            <a:r>
              <a:rPr lang="fr-FR" dirty="0"/>
              <a:t>Expériences </a:t>
            </a:r>
            <a:r>
              <a:rPr lang="fr-FR" dirty="0" err="1"/>
              <a:t>Ictales</a:t>
            </a:r>
            <a:endParaRPr lang="fr-FR" dirty="0"/>
          </a:p>
        </p:txBody>
      </p:sp>
      <p:pic>
        <p:nvPicPr>
          <p:cNvPr id="13" name="Image 12">
            <a:extLst>
              <a:ext uri="{FF2B5EF4-FFF2-40B4-BE49-F238E27FC236}">
                <a16:creationId xmlns:a16="http://schemas.microsoft.com/office/drawing/2014/main" id="{DB10440E-358C-BBD5-0B18-101337667132}"/>
              </a:ext>
            </a:extLst>
          </p:cNvPr>
          <p:cNvPicPr>
            <a:picLocks noChangeAspect="1"/>
          </p:cNvPicPr>
          <p:nvPr/>
        </p:nvPicPr>
        <p:blipFill>
          <a:blip r:embed="rId4"/>
          <a:stretch>
            <a:fillRect/>
          </a:stretch>
        </p:blipFill>
        <p:spPr>
          <a:xfrm>
            <a:off x="3333811" y="3029742"/>
            <a:ext cx="2314299" cy="3436665"/>
          </a:xfrm>
          <a:prstGeom prst="rect">
            <a:avLst/>
          </a:prstGeom>
        </p:spPr>
      </p:pic>
      <p:sp>
        <p:nvSpPr>
          <p:cNvPr id="3" name="ZoneTexte 2">
            <a:extLst>
              <a:ext uri="{FF2B5EF4-FFF2-40B4-BE49-F238E27FC236}">
                <a16:creationId xmlns:a16="http://schemas.microsoft.com/office/drawing/2014/main" id="{B0D49008-C9D5-828B-E5FE-D8BD3E0356B6}"/>
              </a:ext>
            </a:extLst>
          </p:cNvPr>
          <p:cNvSpPr txBox="1"/>
          <p:nvPr/>
        </p:nvSpPr>
        <p:spPr>
          <a:xfrm>
            <a:off x="5941900" y="5942986"/>
            <a:ext cx="6097554" cy="646331"/>
          </a:xfrm>
          <a:prstGeom prst="rect">
            <a:avLst/>
          </a:prstGeom>
          <a:noFill/>
        </p:spPr>
        <p:txBody>
          <a:bodyPr wrap="square">
            <a:spAutoFit/>
          </a:bodyPr>
          <a:lstStyle/>
          <a:p>
            <a:r>
              <a:rPr lang="fr-FR" sz="1800" dirty="0"/>
              <a:t>Aspects sociaux de la vie avec l'épilepsie, y compris le sentiment de solitude et d'isolement par rapport à la société</a:t>
            </a:r>
            <a:endParaRPr lang="en-US" dirty="0"/>
          </a:p>
        </p:txBody>
      </p:sp>
      <p:pic>
        <p:nvPicPr>
          <p:cNvPr id="4" name="Image 3">
            <a:extLst>
              <a:ext uri="{FF2B5EF4-FFF2-40B4-BE49-F238E27FC236}">
                <a16:creationId xmlns:a16="http://schemas.microsoft.com/office/drawing/2014/main" id="{4DC5371B-C340-3C3D-B3B7-39836818E26A}"/>
              </a:ext>
            </a:extLst>
          </p:cNvPr>
          <p:cNvPicPr>
            <a:picLocks noChangeAspect="1"/>
          </p:cNvPicPr>
          <p:nvPr/>
        </p:nvPicPr>
        <p:blipFill>
          <a:blip r:embed="rId5"/>
          <a:stretch>
            <a:fillRect/>
          </a:stretch>
        </p:blipFill>
        <p:spPr>
          <a:xfrm>
            <a:off x="7202561" y="2667697"/>
            <a:ext cx="2298377" cy="3275289"/>
          </a:xfrm>
          <a:prstGeom prst="rect">
            <a:avLst/>
          </a:prstGeom>
        </p:spPr>
      </p:pic>
    </p:spTree>
    <p:extLst>
      <p:ext uri="{BB962C8B-B14F-4D97-AF65-F5344CB8AC3E}">
        <p14:creationId xmlns:p14="http://schemas.microsoft.com/office/powerpoint/2010/main" val="251876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DA0E1-F4E1-0FAA-08E0-B97CC6829CF5}"/>
              </a:ext>
            </a:extLst>
          </p:cNvPr>
          <p:cNvSpPr>
            <a:spLocks noGrp="1"/>
          </p:cNvSpPr>
          <p:nvPr>
            <p:ph type="title"/>
          </p:nvPr>
        </p:nvSpPr>
        <p:spPr>
          <a:xfrm>
            <a:off x="381000" y="-89966"/>
            <a:ext cx="10515600" cy="1171739"/>
          </a:xfrm>
        </p:spPr>
        <p:txBody>
          <a:bodyPr>
            <a:normAutofit/>
          </a:bodyPr>
          <a:lstStyle/>
          <a:p>
            <a:r>
              <a:rPr lang="en-US" sz="2800" b="1" dirty="0"/>
              <a:t>Van Gogh (</a:t>
            </a:r>
            <a:r>
              <a:rPr lang="fr-FR" sz="2800" b="1" i="0" dirty="0">
                <a:solidFill>
                  <a:srgbClr val="1F1F1F"/>
                </a:solidFill>
                <a:effectLst/>
              </a:rPr>
              <a:t>1853–1890)</a:t>
            </a:r>
            <a:r>
              <a:rPr lang="en-US" sz="2800" b="1" dirty="0"/>
              <a:t> </a:t>
            </a:r>
            <a:r>
              <a:rPr lang="en-US" sz="2800" b="1" dirty="0" err="1"/>
              <a:t>Epileptique</a:t>
            </a:r>
            <a:r>
              <a:rPr lang="en-US" sz="2800" b="1" dirty="0"/>
              <a:t> ?</a:t>
            </a:r>
          </a:p>
        </p:txBody>
      </p:sp>
      <p:pic>
        <p:nvPicPr>
          <p:cNvPr id="7" name="Image 6">
            <a:extLst>
              <a:ext uri="{FF2B5EF4-FFF2-40B4-BE49-F238E27FC236}">
                <a16:creationId xmlns:a16="http://schemas.microsoft.com/office/drawing/2014/main" id="{43E33972-1211-18BC-7056-DA91AD4A644D}"/>
              </a:ext>
            </a:extLst>
          </p:cNvPr>
          <p:cNvPicPr>
            <a:picLocks noChangeAspect="1"/>
          </p:cNvPicPr>
          <p:nvPr/>
        </p:nvPicPr>
        <p:blipFill>
          <a:blip r:embed="rId2"/>
          <a:stretch>
            <a:fillRect/>
          </a:stretch>
        </p:blipFill>
        <p:spPr>
          <a:xfrm>
            <a:off x="602707" y="1195351"/>
            <a:ext cx="2933468" cy="5257800"/>
          </a:xfrm>
          <a:prstGeom prst="rect">
            <a:avLst/>
          </a:prstGeom>
        </p:spPr>
      </p:pic>
      <p:pic>
        <p:nvPicPr>
          <p:cNvPr id="9" name="Image 8">
            <a:extLst>
              <a:ext uri="{FF2B5EF4-FFF2-40B4-BE49-F238E27FC236}">
                <a16:creationId xmlns:a16="http://schemas.microsoft.com/office/drawing/2014/main" id="{BAEE62B5-C266-8EAC-868C-96952E2EA89B}"/>
              </a:ext>
            </a:extLst>
          </p:cNvPr>
          <p:cNvPicPr>
            <a:picLocks noChangeAspect="1"/>
          </p:cNvPicPr>
          <p:nvPr/>
        </p:nvPicPr>
        <p:blipFill>
          <a:blip r:embed="rId3"/>
          <a:stretch>
            <a:fillRect/>
          </a:stretch>
        </p:blipFill>
        <p:spPr>
          <a:xfrm>
            <a:off x="3768783" y="5663402"/>
            <a:ext cx="5963482" cy="1171739"/>
          </a:xfrm>
          <a:prstGeom prst="rect">
            <a:avLst/>
          </a:prstGeom>
        </p:spPr>
      </p:pic>
      <p:sp>
        <p:nvSpPr>
          <p:cNvPr id="10" name="ZoneTexte 9">
            <a:extLst>
              <a:ext uri="{FF2B5EF4-FFF2-40B4-BE49-F238E27FC236}">
                <a16:creationId xmlns:a16="http://schemas.microsoft.com/office/drawing/2014/main" id="{B772563F-0E8F-D26B-AEBB-09AEFBC46E46}"/>
              </a:ext>
            </a:extLst>
          </p:cNvPr>
          <p:cNvSpPr txBox="1"/>
          <p:nvPr/>
        </p:nvSpPr>
        <p:spPr>
          <a:xfrm>
            <a:off x="5638800" y="6064605"/>
            <a:ext cx="678391" cy="369332"/>
          </a:xfrm>
          <a:prstGeom prst="rect">
            <a:avLst/>
          </a:prstGeom>
          <a:noFill/>
        </p:spPr>
        <p:txBody>
          <a:bodyPr wrap="none" rtlCol="0">
            <a:spAutoFit/>
          </a:bodyPr>
          <a:lstStyle/>
          <a:p>
            <a:r>
              <a:rPr lang="en-US" dirty="0"/>
              <a:t>2020</a:t>
            </a:r>
          </a:p>
        </p:txBody>
      </p:sp>
      <p:sp>
        <p:nvSpPr>
          <p:cNvPr id="12" name="ZoneTexte 11">
            <a:extLst>
              <a:ext uri="{FF2B5EF4-FFF2-40B4-BE49-F238E27FC236}">
                <a16:creationId xmlns:a16="http://schemas.microsoft.com/office/drawing/2014/main" id="{5D6311B5-A3C4-DB1C-59F4-D7605ACBE1D0}"/>
              </a:ext>
            </a:extLst>
          </p:cNvPr>
          <p:cNvSpPr txBox="1"/>
          <p:nvPr/>
        </p:nvSpPr>
        <p:spPr>
          <a:xfrm>
            <a:off x="4210797" y="1195351"/>
            <a:ext cx="6098058" cy="2308324"/>
          </a:xfrm>
          <a:prstGeom prst="rect">
            <a:avLst/>
          </a:prstGeom>
          <a:noFill/>
        </p:spPr>
        <p:txBody>
          <a:bodyPr wrap="square">
            <a:spAutoFit/>
          </a:bodyPr>
          <a:lstStyle/>
          <a:p>
            <a:r>
              <a:rPr lang="en-US" dirty="0"/>
              <a:t> =&gt; interaction </a:t>
            </a:r>
            <a:r>
              <a:rPr lang="en-US" dirty="0" err="1"/>
              <a:t>complexe</a:t>
            </a:r>
            <a:r>
              <a:rPr lang="en-US" dirty="0"/>
              <a:t> de troubles de </a:t>
            </a:r>
            <a:r>
              <a:rPr lang="en-US" dirty="0" err="1"/>
              <a:t>l'humeur</a:t>
            </a:r>
            <a:r>
              <a:rPr lang="en-US" dirty="0"/>
              <a:t>, de perturbations </a:t>
            </a:r>
            <a:r>
              <a:rPr lang="en-US" dirty="0" err="1"/>
              <a:t>neurologiques</a:t>
            </a:r>
            <a:r>
              <a:rPr lang="en-US" dirty="0"/>
              <a:t> et de </a:t>
            </a:r>
            <a:r>
              <a:rPr lang="en-US" dirty="0" err="1"/>
              <a:t>facteurs</a:t>
            </a:r>
            <a:r>
              <a:rPr lang="en-US" dirty="0"/>
              <a:t> de stress </a:t>
            </a:r>
            <a:r>
              <a:rPr lang="en-US" dirty="0" err="1"/>
              <a:t>psychosociaux</a:t>
            </a:r>
            <a:r>
              <a:rPr lang="en-US" dirty="0"/>
              <a:t>, d’un </a:t>
            </a:r>
            <a:r>
              <a:rPr lang="en-US" dirty="0" err="1"/>
              <a:t>alcoolisation</a:t>
            </a:r>
            <a:r>
              <a:rPr lang="en-US" dirty="0"/>
              <a:t> forte</a:t>
            </a:r>
          </a:p>
          <a:p>
            <a:endParaRPr lang="en-US" dirty="0"/>
          </a:p>
          <a:p>
            <a:pPr marL="285750" indent="-285750">
              <a:buFont typeface="Symbol" panose="05050102010706020507" pitchFamily="18" charset="2"/>
              <a:buChar char="Þ"/>
            </a:pPr>
            <a:r>
              <a:rPr lang="en-US" dirty="0" err="1"/>
              <a:t>ses</a:t>
            </a:r>
            <a:r>
              <a:rPr lang="en-US" dirty="0"/>
              <a:t> processus </a:t>
            </a:r>
            <a:r>
              <a:rPr lang="en-US" dirty="0" err="1"/>
              <a:t>créatifs</a:t>
            </a:r>
            <a:r>
              <a:rPr lang="en-US" dirty="0"/>
              <a:t> </a:t>
            </a:r>
            <a:r>
              <a:rPr lang="en-US" dirty="0" err="1"/>
              <a:t>étaient</a:t>
            </a:r>
            <a:r>
              <a:rPr lang="en-US" dirty="0"/>
              <a:t> </a:t>
            </a:r>
            <a:r>
              <a:rPr lang="en-US" dirty="0" err="1"/>
              <a:t>potentiellement</a:t>
            </a:r>
            <a:r>
              <a:rPr lang="en-US" dirty="0"/>
              <a:t> </a:t>
            </a:r>
            <a:r>
              <a:rPr lang="en-US" dirty="0" err="1"/>
              <a:t>influencés</a:t>
            </a:r>
            <a:r>
              <a:rPr lang="en-US" dirty="0"/>
              <a:t> par </a:t>
            </a:r>
            <a:r>
              <a:rPr lang="en-US" dirty="0" err="1"/>
              <a:t>ses</a:t>
            </a:r>
            <a:r>
              <a:rPr lang="en-US" dirty="0"/>
              <a:t> </a:t>
            </a:r>
            <a:r>
              <a:rPr lang="en-US" dirty="0" err="1"/>
              <a:t>épisodes</a:t>
            </a:r>
            <a:r>
              <a:rPr lang="en-US" dirty="0"/>
              <a:t> de santé </a:t>
            </a:r>
            <a:r>
              <a:rPr lang="en-US" dirty="0" err="1"/>
              <a:t>mentale</a:t>
            </a:r>
            <a:r>
              <a:rPr lang="en-US" dirty="0"/>
              <a:t> </a:t>
            </a:r>
            <a:r>
              <a:rPr lang="en-US" dirty="0" err="1"/>
              <a:t>mais</a:t>
            </a:r>
            <a:r>
              <a:rPr lang="en-US" dirty="0"/>
              <a:t> peu de </a:t>
            </a:r>
            <a:r>
              <a:rPr lang="en-US" dirty="0" err="1"/>
              <a:t>peintures</a:t>
            </a:r>
            <a:r>
              <a:rPr lang="en-US" dirty="0"/>
              <a:t> </a:t>
            </a:r>
            <a:r>
              <a:rPr lang="en-US" dirty="0" err="1"/>
              <a:t>ont</a:t>
            </a:r>
            <a:r>
              <a:rPr lang="en-US" dirty="0"/>
              <a:t> </a:t>
            </a:r>
            <a:r>
              <a:rPr lang="en-US" dirty="0" err="1"/>
              <a:t>été</a:t>
            </a:r>
            <a:r>
              <a:rPr lang="en-US" dirty="0"/>
              <a:t> </a:t>
            </a:r>
            <a:r>
              <a:rPr lang="en-US" dirty="0" err="1"/>
              <a:t>associés</a:t>
            </a:r>
            <a:r>
              <a:rPr lang="en-US" dirty="0"/>
              <a:t> à des phases critiques</a:t>
            </a:r>
          </a:p>
          <a:p>
            <a:pPr marL="285750" indent="-285750">
              <a:buFont typeface="Symbol" panose="05050102010706020507" pitchFamily="18" charset="2"/>
              <a:buChar char="Þ"/>
            </a:pPr>
            <a:endParaRPr lang="en-US" dirty="0"/>
          </a:p>
        </p:txBody>
      </p:sp>
      <p:pic>
        <p:nvPicPr>
          <p:cNvPr id="14" name="Image 13">
            <a:extLst>
              <a:ext uri="{FF2B5EF4-FFF2-40B4-BE49-F238E27FC236}">
                <a16:creationId xmlns:a16="http://schemas.microsoft.com/office/drawing/2014/main" id="{149DF3A2-51AA-194C-5DD0-A65B8DD7EFD9}"/>
              </a:ext>
            </a:extLst>
          </p:cNvPr>
          <p:cNvPicPr>
            <a:picLocks noChangeAspect="1"/>
          </p:cNvPicPr>
          <p:nvPr/>
        </p:nvPicPr>
        <p:blipFill>
          <a:blip r:embed="rId4"/>
          <a:stretch>
            <a:fillRect/>
          </a:stretch>
        </p:blipFill>
        <p:spPr>
          <a:xfrm>
            <a:off x="9598853" y="3439756"/>
            <a:ext cx="2112463" cy="2850847"/>
          </a:xfrm>
          <a:prstGeom prst="rect">
            <a:avLst/>
          </a:prstGeom>
        </p:spPr>
      </p:pic>
      <p:pic>
        <p:nvPicPr>
          <p:cNvPr id="16" name="Image 15">
            <a:extLst>
              <a:ext uri="{FF2B5EF4-FFF2-40B4-BE49-F238E27FC236}">
                <a16:creationId xmlns:a16="http://schemas.microsoft.com/office/drawing/2014/main" id="{3EA014E7-8587-E8F3-47B7-24E3D5F3C121}"/>
              </a:ext>
            </a:extLst>
          </p:cNvPr>
          <p:cNvPicPr>
            <a:picLocks noChangeAspect="1"/>
          </p:cNvPicPr>
          <p:nvPr/>
        </p:nvPicPr>
        <p:blipFill>
          <a:blip r:embed="rId5"/>
          <a:stretch>
            <a:fillRect/>
          </a:stretch>
        </p:blipFill>
        <p:spPr>
          <a:xfrm>
            <a:off x="6200168" y="3429000"/>
            <a:ext cx="3398685" cy="2241162"/>
          </a:xfrm>
          <a:prstGeom prst="rect">
            <a:avLst/>
          </a:prstGeom>
        </p:spPr>
      </p:pic>
    </p:spTree>
    <p:extLst>
      <p:ext uri="{BB962C8B-B14F-4D97-AF65-F5344CB8AC3E}">
        <p14:creationId xmlns:p14="http://schemas.microsoft.com/office/powerpoint/2010/main" val="32677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9F17B-E399-5933-FC9C-8C527F11ABD7}"/>
              </a:ext>
            </a:extLst>
          </p:cNvPr>
          <p:cNvSpPr>
            <a:spLocks noGrp="1"/>
          </p:cNvSpPr>
          <p:nvPr>
            <p:ph type="ctrTitle"/>
          </p:nvPr>
        </p:nvSpPr>
        <p:spPr>
          <a:xfrm>
            <a:off x="1181100" y="2235200"/>
            <a:ext cx="9829799" cy="2387600"/>
          </a:xfrm>
        </p:spPr>
        <p:txBody>
          <a:bodyPr/>
          <a:lstStyle/>
          <a:p>
            <a:r>
              <a:rPr lang="fr-FR" b="1" dirty="0"/>
              <a:t>Pr Fabrice </a:t>
            </a:r>
            <a:r>
              <a:rPr lang="fr-FR" b="1" dirty="0" err="1"/>
              <a:t>Bartolomei</a:t>
            </a:r>
            <a:r>
              <a:rPr lang="fr-FR" b="1" dirty="0"/>
              <a:t> </a:t>
            </a:r>
            <a:r>
              <a:rPr lang="fr-FR" dirty="0"/>
              <a:t>Neurologue épileptologue </a:t>
            </a:r>
            <a:br>
              <a:rPr lang="fr-FR" dirty="0"/>
            </a:br>
            <a:r>
              <a:rPr lang="fr-FR" dirty="0"/>
              <a:t>à Marseille</a:t>
            </a:r>
          </a:p>
        </p:txBody>
      </p:sp>
    </p:spTree>
    <p:extLst>
      <p:ext uri="{BB962C8B-B14F-4D97-AF65-F5344CB8AC3E}">
        <p14:creationId xmlns:p14="http://schemas.microsoft.com/office/powerpoint/2010/main" val="2699879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FAAE-3B81-CCDA-B789-DB4747F8D4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582413-C7C6-7490-47EC-99EE946FAFED}"/>
              </a:ext>
            </a:extLst>
          </p:cNvPr>
          <p:cNvSpPr>
            <a:spLocks noGrp="1"/>
          </p:cNvSpPr>
          <p:nvPr>
            <p:ph type="title"/>
          </p:nvPr>
        </p:nvSpPr>
        <p:spPr>
          <a:xfrm>
            <a:off x="488225" y="10626"/>
            <a:ext cx="6154115" cy="1059049"/>
          </a:xfrm>
        </p:spPr>
        <p:txBody>
          <a:bodyPr>
            <a:noAutofit/>
          </a:bodyPr>
          <a:lstStyle/>
          <a:p>
            <a:r>
              <a:rPr lang="en-US" sz="2800" b="1" dirty="0" err="1"/>
              <a:t>Littérature</a:t>
            </a:r>
            <a:r>
              <a:rPr lang="en-US" sz="2800" b="1" dirty="0"/>
              <a:t> et </a:t>
            </a:r>
            <a:r>
              <a:rPr lang="en-US" sz="2800" b="1" dirty="0" err="1"/>
              <a:t>Ecrivains</a:t>
            </a:r>
            <a:r>
              <a:rPr lang="en-US" sz="2800" b="1" dirty="0"/>
              <a:t> </a:t>
            </a:r>
            <a:r>
              <a:rPr lang="en-US" sz="2800" b="1" dirty="0" err="1"/>
              <a:t>Epileptiques</a:t>
            </a:r>
            <a:endParaRPr lang="en-US" sz="2800" b="1" dirty="0"/>
          </a:p>
        </p:txBody>
      </p:sp>
      <p:pic>
        <p:nvPicPr>
          <p:cNvPr id="5" name="Image 4">
            <a:extLst>
              <a:ext uri="{FF2B5EF4-FFF2-40B4-BE49-F238E27FC236}">
                <a16:creationId xmlns:a16="http://schemas.microsoft.com/office/drawing/2014/main" id="{BD31BCFE-8533-E1CD-516D-87A028B85AAF}"/>
              </a:ext>
            </a:extLst>
          </p:cNvPr>
          <p:cNvPicPr>
            <a:picLocks noChangeAspect="1"/>
          </p:cNvPicPr>
          <p:nvPr/>
        </p:nvPicPr>
        <p:blipFill>
          <a:blip r:embed="rId3"/>
          <a:stretch>
            <a:fillRect/>
          </a:stretch>
        </p:blipFill>
        <p:spPr>
          <a:xfrm>
            <a:off x="813901" y="1300185"/>
            <a:ext cx="2165689" cy="2612577"/>
          </a:xfrm>
          <a:prstGeom prst="rect">
            <a:avLst/>
          </a:prstGeom>
        </p:spPr>
      </p:pic>
      <p:pic>
        <p:nvPicPr>
          <p:cNvPr id="4" name="Image 3">
            <a:extLst>
              <a:ext uri="{FF2B5EF4-FFF2-40B4-BE49-F238E27FC236}">
                <a16:creationId xmlns:a16="http://schemas.microsoft.com/office/drawing/2014/main" id="{2FD3A178-EFF7-1598-94FB-306D76D8768C}"/>
              </a:ext>
            </a:extLst>
          </p:cNvPr>
          <p:cNvPicPr>
            <a:picLocks noChangeAspect="1"/>
          </p:cNvPicPr>
          <p:nvPr/>
        </p:nvPicPr>
        <p:blipFill>
          <a:blip r:embed="rId4"/>
          <a:stretch>
            <a:fillRect/>
          </a:stretch>
        </p:blipFill>
        <p:spPr>
          <a:xfrm>
            <a:off x="813901" y="3250499"/>
            <a:ext cx="8468907" cy="3067478"/>
          </a:xfrm>
          <a:prstGeom prst="rect">
            <a:avLst/>
          </a:prstGeom>
        </p:spPr>
      </p:pic>
      <p:pic>
        <p:nvPicPr>
          <p:cNvPr id="6" name="Image 5">
            <a:extLst>
              <a:ext uri="{FF2B5EF4-FFF2-40B4-BE49-F238E27FC236}">
                <a16:creationId xmlns:a16="http://schemas.microsoft.com/office/drawing/2014/main" id="{16232605-7287-EEF1-CF42-31BA4DF9D5D6}"/>
              </a:ext>
            </a:extLst>
          </p:cNvPr>
          <p:cNvPicPr>
            <a:picLocks noChangeAspect="1"/>
          </p:cNvPicPr>
          <p:nvPr/>
        </p:nvPicPr>
        <p:blipFill>
          <a:blip r:embed="rId5"/>
          <a:stretch>
            <a:fillRect/>
          </a:stretch>
        </p:blipFill>
        <p:spPr>
          <a:xfrm>
            <a:off x="9030882" y="3250499"/>
            <a:ext cx="2982195" cy="3495022"/>
          </a:xfrm>
          <a:prstGeom prst="rect">
            <a:avLst/>
          </a:prstGeom>
        </p:spPr>
      </p:pic>
      <p:pic>
        <p:nvPicPr>
          <p:cNvPr id="7" name="Picture 2" descr="Gustave Flaubert — Wikipédia">
            <a:extLst>
              <a:ext uri="{FF2B5EF4-FFF2-40B4-BE49-F238E27FC236}">
                <a16:creationId xmlns:a16="http://schemas.microsoft.com/office/drawing/2014/main" id="{9DF00CE5-0B73-FC00-7417-6669E688F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5425" y="783138"/>
            <a:ext cx="203835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26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FD5D22-5331-8A36-BF0F-B6A3EA4C8AEB}"/>
              </a:ext>
            </a:extLst>
          </p:cNvPr>
          <p:cNvSpPr>
            <a:spLocks noGrp="1"/>
          </p:cNvSpPr>
          <p:nvPr>
            <p:ph type="title"/>
          </p:nvPr>
        </p:nvSpPr>
        <p:spPr>
          <a:xfrm>
            <a:off x="675362" y="-25378"/>
            <a:ext cx="8173435" cy="1325563"/>
          </a:xfrm>
        </p:spPr>
        <p:txBody>
          <a:bodyPr>
            <a:noAutofit/>
          </a:bodyPr>
          <a:lstStyle/>
          <a:p>
            <a:r>
              <a:rPr lang="en-US" sz="2800" b="1" dirty="0" err="1"/>
              <a:t>L’Epilepsie</a:t>
            </a:r>
            <a:r>
              <a:rPr lang="en-US" sz="2800" b="1" dirty="0"/>
              <a:t> de Flaubert </a:t>
            </a:r>
          </a:p>
        </p:txBody>
      </p:sp>
      <p:sp>
        <p:nvSpPr>
          <p:cNvPr id="6" name="ZoneTexte 5">
            <a:extLst>
              <a:ext uri="{FF2B5EF4-FFF2-40B4-BE49-F238E27FC236}">
                <a16:creationId xmlns:a16="http://schemas.microsoft.com/office/drawing/2014/main" id="{60049FB3-039F-ED32-1BCA-CDD6FFF68065}"/>
              </a:ext>
            </a:extLst>
          </p:cNvPr>
          <p:cNvSpPr txBox="1"/>
          <p:nvPr/>
        </p:nvSpPr>
        <p:spPr>
          <a:xfrm>
            <a:off x="675362" y="1300185"/>
            <a:ext cx="8173435" cy="4031873"/>
          </a:xfrm>
          <a:prstGeom prst="rect">
            <a:avLst/>
          </a:prstGeom>
          <a:noFill/>
        </p:spPr>
        <p:txBody>
          <a:bodyPr wrap="square" rtlCol="0">
            <a:noAutofit/>
          </a:bodyPr>
          <a:lstStyle/>
          <a:p>
            <a:pPr marL="285750" indent="-285750">
              <a:buFont typeface="Wingdings" panose="05000000000000000000" pitchFamily="2" charset="2"/>
              <a:buChar char="è"/>
            </a:pPr>
            <a:r>
              <a:rPr lang="fr-FR" sz="2400" dirty="0"/>
              <a:t>Epilepsie </a:t>
            </a:r>
            <a:r>
              <a:rPr lang="fr-FR" sz="2400" dirty="0" err="1"/>
              <a:t>Ocipito</a:t>
            </a:r>
            <a:r>
              <a:rPr lang="fr-FR" sz="2400" dirty="0"/>
              <a:t>-temporale gauche, ayant commencé à l’âge de 21 ans, restée active (diminution des crises sous </a:t>
            </a:r>
            <a:r>
              <a:rPr lang="fr-FR" sz="2400" dirty="0" err="1"/>
              <a:t>Bromide</a:t>
            </a:r>
            <a:r>
              <a:rPr lang="fr-FR" sz="2400" dirty="0"/>
              <a:t>)</a:t>
            </a:r>
          </a:p>
          <a:p>
            <a:pPr marL="742950" lvl="1" indent="-285750">
              <a:buFont typeface="Arial" panose="020B0604020202020204" pitchFamily="34" charset="0"/>
              <a:buChar char="•"/>
            </a:pPr>
            <a:r>
              <a:rPr lang="fr-FR" dirty="0"/>
              <a:t>Bien documentée par les lettres de GF et les descriptions de l’entourage (Maxime </a:t>
            </a:r>
            <a:r>
              <a:rPr lang="fr-FR" dirty="0" err="1"/>
              <a:t>Ducamp</a:t>
            </a:r>
            <a:r>
              <a:rPr lang="fr-FR" dirty="0"/>
              <a:t>..)</a:t>
            </a:r>
          </a:p>
          <a:p>
            <a:pPr marL="742950" lvl="1" indent="-285750">
              <a:buFont typeface="Arial" panose="020B0604020202020204" pitchFamily="34" charset="0"/>
              <a:buChar char="•"/>
            </a:pPr>
            <a:r>
              <a:rPr lang="fr-FR" dirty="0"/>
              <a:t>Signes visuels élémentaires puis aphasie (lettre à Louise Collet) signes psychomoteurs avec des phénomènes expérientiels, et souvent GTCS</a:t>
            </a:r>
          </a:p>
          <a:p>
            <a:endParaRPr lang="fr-FR" dirty="0"/>
          </a:p>
          <a:p>
            <a:r>
              <a:rPr lang="fr-FR" sz="2000" b="1" dirty="0"/>
              <a:t>Conséquences sur son écriture?</a:t>
            </a:r>
          </a:p>
          <a:p>
            <a:r>
              <a:rPr lang="fr-FR" sz="2000" dirty="0"/>
              <a:t>-    Isolement , solitude: s’est consacré à la littérature</a:t>
            </a:r>
          </a:p>
          <a:p>
            <a:pPr marL="285750" indent="-285750">
              <a:buFontTx/>
              <a:buChar char="-"/>
            </a:pPr>
            <a:r>
              <a:rPr lang="fr-FR" sz="2000" dirty="0"/>
              <a:t>Pas de thème épileptique direct dans ses romans</a:t>
            </a:r>
          </a:p>
          <a:p>
            <a:pPr marL="285750" indent="-285750">
              <a:buFontTx/>
              <a:buChar char="-"/>
            </a:pPr>
            <a:r>
              <a:rPr lang="fr-FR" sz="2000" dirty="0"/>
              <a:t>Dépression, difficultés existentielles (L’éducation sentimentale, Madame Bovary): Flaubert souffrait de dépression (« ma vie active, passionnée émotionnelle s’est arrêtée brutalement à l’âge de 22 ans »)</a:t>
            </a:r>
          </a:p>
          <a:p>
            <a:pPr marL="285750" indent="-285750">
              <a:buFontTx/>
              <a:buChar char="-"/>
            </a:pPr>
            <a:r>
              <a:rPr lang="fr-FR" sz="2000" dirty="0"/>
              <a:t>troubles de la mémoire verbale</a:t>
            </a:r>
          </a:p>
          <a:p>
            <a:pPr marL="285750" indent="-285750">
              <a:buFontTx/>
              <a:buChar char="-"/>
            </a:pPr>
            <a:r>
              <a:rPr lang="fr-FR" sz="2000" dirty="0"/>
              <a:t>Effets secondaires des médicaments (lenteur, fatigue, dépression..)</a:t>
            </a:r>
          </a:p>
          <a:p>
            <a:endParaRPr lang="fr-FR" sz="1600" dirty="0"/>
          </a:p>
        </p:txBody>
      </p:sp>
      <p:pic>
        <p:nvPicPr>
          <p:cNvPr id="8" name="Image 7">
            <a:extLst>
              <a:ext uri="{FF2B5EF4-FFF2-40B4-BE49-F238E27FC236}">
                <a16:creationId xmlns:a16="http://schemas.microsoft.com/office/drawing/2014/main" id="{16FDC50F-2ADE-0356-345F-E0CF7E1069CE}"/>
              </a:ext>
            </a:extLst>
          </p:cNvPr>
          <p:cNvPicPr>
            <a:picLocks noChangeAspect="1"/>
          </p:cNvPicPr>
          <p:nvPr/>
        </p:nvPicPr>
        <p:blipFill>
          <a:blip r:embed="rId2"/>
          <a:stretch>
            <a:fillRect/>
          </a:stretch>
        </p:blipFill>
        <p:spPr>
          <a:xfrm>
            <a:off x="9359331" y="2915331"/>
            <a:ext cx="2157307" cy="3427211"/>
          </a:xfrm>
          <a:prstGeom prst="rect">
            <a:avLst/>
          </a:prstGeom>
        </p:spPr>
      </p:pic>
      <p:pic>
        <p:nvPicPr>
          <p:cNvPr id="1026" name="Picture 2" descr="Gustave Flaubert — Wikipédia">
            <a:extLst>
              <a:ext uri="{FF2B5EF4-FFF2-40B4-BE49-F238E27FC236}">
                <a16:creationId xmlns:a16="http://schemas.microsoft.com/office/drawing/2014/main" id="{322F5C83-A0C2-5AD0-99D3-F0A1730B5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8288" y="500221"/>
            <a:ext cx="203835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34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mage 10" descr="idiot.jpg">
            <a:extLst>
              <a:ext uri="{FF2B5EF4-FFF2-40B4-BE49-F238E27FC236}">
                <a16:creationId xmlns:a16="http://schemas.microsoft.com/office/drawing/2014/main" id="{CB5FF30A-1E98-E939-60BA-E7B858A84FC9}"/>
              </a:ext>
            </a:extLst>
          </p:cNvPr>
          <p:cNvSpPr>
            <a:spLocks noChangeAspect="1"/>
          </p:cNvSpPr>
          <p:nvPr/>
        </p:nvSpPr>
        <p:spPr bwMode="auto">
          <a:xfrm>
            <a:off x="1042988" y="2933700"/>
            <a:ext cx="20240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Arial" panose="020B0604020202020204" pitchFamily="34"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Arial" panose="020B0604020202020204" pitchFamily="34"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fr-FR" altLang="fr-FR" sz="2400"/>
          </a:p>
        </p:txBody>
      </p:sp>
      <p:sp>
        <p:nvSpPr>
          <p:cNvPr id="7" name="Text Box 11">
            <a:extLst>
              <a:ext uri="{FF2B5EF4-FFF2-40B4-BE49-F238E27FC236}">
                <a16:creationId xmlns:a16="http://schemas.microsoft.com/office/drawing/2014/main" id="{91EBB55B-CE54-804F-9342-6C250F35EA93}"/>
              </a:ext>
            </a:extLst>
          </p:cNvPr>
          <p:cNvSpPr txBox="1">
            <a:spLocks noChangeArrowheads="1"/>
          </p:cNvSpPr>
          <p:nvPr/>
        </p:nvSpPr>
        <p:spPr bwMode="auto">
          <a:xfrm>
            <a:off x="409140" y="5388268"/>
            <a:ext cx="81029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Arial" panose="020B0604020202020204" pitchFamily="34"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Arial" panose="020B0604020202020204" pitchFamily="34"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9pPr>
          </a:lstStyle>
          <a:p>
            <a:pPr>
              <a:lnSpc>
                <a:spcPct val="150000"/>
              </a:lnSpc>
              <a:buNone/>
            </a:pPr>
            <a:r>
              <a:rPr lang="fr-CH" altLang="fr-FR" sz="2400" dirty="0">
                <a:latin typeface="+mj-lt"/>
              </a:rPr>
              <a:t>Prince </a:t>
            </a:r>
            <a:r>
              <a:rPr lang="fr-CH" altLang="fr-FR" sz="2400" dirty="0" err="1">
                <a:latin typeface="+mj-lt"/>
              </a:rPr>
              <a:t>Mychkine</a:t>
            </a:r>
            <a:br>
              <a:rPr lang="fr-CH" altLang="fr-FR" sz="2400" dirty="0">
                <a:latin typeface="+mj-lt"/>
              </a:rPr>
            </a:br>
            <a:r>
              <a:rPr lang="fr-FR" altLang="fr-FR" sz="2000" dirty="0">
                <a:latin typeface="+mj-lt"/>
                <a:cs typeface="Times New Roman" panose="02020603050405020304" pitchFamily="18" charset="0"/>
              </a:rPr>
              <a:t>Crises épileptiques: extraordinaire présence au monde, expérience mystique</a:t>
            </a:r>
            <a:r>
              <a:rPr lang="fr-CH" altLang="fr-FR" sz="2000" dirty="0">
                <a:latin typeface="+mj-lt"/>
                <a:cs typeface="Times New Roman" panose="02020603050405020304" pitchFamily="18" charset="0"/>
              </a:rPr>
              <a:t> </a:t>
            </a:r>
            <a:endParaRPr lang="fr-FR" altLang="fr-FR" sz="2000" dirty="0">
              <a:latin typeface="+mj-lt"/>
              <a:cs typeface="Times New Roman" panose="02020603050405020304" pitchFamily="18" charset="0"/>
            </a:endParaRPr>
          </a:p>
        </p:txBody>
      </p:sp>
      <p:pic>
        <p:nvPicPr>
          <p:cNvPr id="8" name="Picture 10" descr="Dostoievski">
            <a:extLst>
              <a:ext uri="{FF2B5EF4-FFF2-40B4-BE49-F238E27FC236}">
                <a16:creationId xmlns:a16="http://schemas.microsoft.com/office/drawing/2014/main" id="{D496E884-567D-50A1-49ED-D2F3BB945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9174" y="535309"/>
            <a:ext cx="18986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l'idiot, dostoievski">
            <a:extLst>
              <a:ext uri="{FF2B5EF4-FFF2-40B4-BE49-F238E27FC236}">
                <a16:creationId xmlns:a16="http://schemas.microsoft.com/office/drawing/2014/main" id="{4980B18D-4EDB-4AFA-7465-7FAEE20E2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9922" y="3033271"/>
            <a:ext cx="19129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8658873E-0D9F-47CF-4C80-C80ED7B0EB8A}"/>
              </a:ext>
            </a:extLst>
          </p:cNvPr>
          <p:cNvSpPr txBox="1">
            <a:spLocks noChangeArrowheads="1"/>
          </p:cNvSpPr>
          <p:nvPr/>
        </p:nvSpPr>
        <p:spPr bwMode="auto">
          <a:xfrm>
            <a:off x="409140" y="4557271"/>
            <a:ext cx="82798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Arial" panose="020B0604020202020204" pitchFamily="34"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Arial" panose="020B0604020202020204" pitchFamily="34"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Arial" panose="020B0604020202020204" pitchFamily="34" charset="0"/>
                <a:ea typeface="MS PGothic" panose="020B0600070205080204" pitchFamily="34" charset="-128"/>
              </a:defRPr>
            </a:lvl9pPr>
          </a:lstStyle>
          <a:p>
            <a:pPr>
              <a:buFont typeface="Wingdings 2" panose="05020102010507070707" pitchFamily="18" charset="2"/>
              <a:buNone/>
            </a:pPr>
            <a:r>
              <a:rPr lang="fr-FR" sz="1600" dirty="0">
                <a:latin typeface="+mj-lt"/>
              </a:rPr>
              <a:t>"</a:t>
            </a:r>
            <a:r>
              <a:rPr lang="fr-FR" sz="1800" i="1" dirty="0">
                <a:latin typeface="+mj-lt"/>
              </a:rPr>
              <a:t>Dans ces instants, quelques secondes avant une attaque, mon cerveau et mon cœur sont inondés d'une lumière extraordinaire. Je ressens la plénitude et l’harmonie. Cela dure une seconde… Mais je serais prêt à donner toute ma vie pour ces instants."</a:t>
            </a:r>
            <a:endParaRPr lang="fr-FR" altLang="fr-FR" sz="2400" i="1" dirty="0">
              <a:latin typeface="+mj-lt"/>
            </a:endParaRPr>
          </a:p>
        </p:txBody>
      </p:sp>
      <p:sp>
        <p:nvSpPr>
          <p:cNvPr id="12" name="Titre 1">
            <a:extLst>
              <a:ext uri="{FF2B5EF4-FFF2-40B4-BE49-F238E27FC236}">
                <a16:creationId xmlns:a16="http://schemas.microsoft.com/office/drawing/2014/main" id="{091B7368-C295-BB62-80A3-21FE2C9033D4}"/>
              </a:ext>
            </a:extLst>
          </p:cNvPr>
          <p:cNvSpPr>
            <a:spLocks noGrp="1"/>
          </p:cNvSpPr>
          <p:nvPr>
            <p:ph type="title"/>
          </p:nvPr>
        </p:nvSpPr>
        <p:spPr>
          <a:xfrm>
            <a:off x="384176" y="249839"/>
            <a:ext cx="7772400" cy="579437"/>
          </a:xfrm>
        </p:spPr>
        <p:txBody>
          <a:bodyPr>
            <a:noAutofit/>
          </a:bodyPr>
          <a:lstStyle/>
          <a:p>
            <a:r>
              <a:rPr lang="fr-FR" altLang="fr-FR" sz="2800" b="1" dirty="0">
                <a:cs typeface="Times New Roman" panose="02020603050405020304" pitchFamily="18" charset="0"/>
              </a:rPr>
              <a:t>Fiodor Dosto</a:t>
            </a:r>
            <a:r>
              <a:rPr lang="fr-FR" altLang="ja-JP" sz="2800" b="1" dirty="0">
                <a:cs typeface="Times New Roman" panose="02020603050405020304" pitchFamily="18" charset="0"/>
              </a:rPr>
              <a:t>ïevski </a:t>
            </a:r>
            <a:r>
              <a:rPr lang="fr-CH" altLang="fr-FR" sz="2800" b="1" dirty="0">
                <a:solidFill>
                  <a:schemeClr val="tx2"/>
                </a:solidFill>
              </a:rPr>
              <a:t>1821-1881</a:t>
            </a:r>
            <a:endParaRPr lang="fr-FR" altLang="fr-FR" sz="2800" b="1" dirty="0">
              <a:cs typeface="Times New Roman" panose="02020603050405020304" pitchFamily="18" charset="0"/>
            </a:endParaRPr>
          </a:p>
        </p:txBody>
      </p:sp>
      <p:sp>
        <p:nvSpPr>
          <p:cNvPr id="13" name="ZoneTexte 12">
            <a:extLst>
              <a:ext uri="{FF2B5EF4-FFF2-40B4-BE49-F238E27FC236}">
                <a16:creationId xmlns:a16="http://schemas.microsoft.com/office/drawing/2014/main" id="{F4772D48-AED3-B2D6-0D9B-63B187B1AFE1}"/>
              </a:ext>
            </a:extLst>
          </p:cNvPr>
          <p:cNvSpPr txBox="1"/>
          <p:nvPr/>
        </p:nvSpPr>
        <p:spPr>
          <a:xfrm>
            <a:off x="384177" y="1332707"/>
            <a:ext cx="9191144" cy="2920800"/>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Dostoïevski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vécu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avec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l’épilepsie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toute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vie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adulte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une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condition qui 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marqué</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son travail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littéraire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et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influencé</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vision du monde.</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crises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épileptiques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ont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commencé</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dans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vingtaine,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marquées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par des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épisodes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de convulsions et </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de crises partielles complexes avec phénomènes extatiques</a:t>
            </a:r>
          </a:p>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Malgré la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stigmatisation</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l'époque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il 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intégré</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expériences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dans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romans,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faisant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lui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un des premiers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écrivains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à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aborder</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cette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condition dans la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littérature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27693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B7E2-AB9E-C310-A9E7-07C8263581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F5A855-3D5E-289C-24CE-1115272AF430}"/>
              </a:ext>
            </a:extLst>
          </p:cNvPr>
          <p:cNvSpPr>
            <a:spLocks noGrp="1"/>
          </p:cNvSpPr>
          <p:nvPr>
            <p:ph type="ctrTitle"/>
          </p:nvPr>
        </p:nvSpPr>
        <p:spPr>
          <a:xfrm>
            <a:off x="1181100" y="1660586"/>
            <a:ext cx="9829799" cy="3411747"/>
          </a:xfrm>
        </p:spPr>
        <p:txBody>
          <a:bodyPr/>
          <a:lstStyle/>
          <a:p>
            <a:r>
              <a:rPr lang="fr-FR" b="1" dirty="0"/>
              <a:t>Art &amp; Epilepsie</a:t>
            </a:r>
            <a:br>
              <a:rPr lang="fr-FR" b="1" dirty="0"/>
            </a:br>
            <a:br>
              <a:rPr lang="fr-FR" sz="4800" b="1" dirty="0"/>
            </a:br>
            <a:r>
              <a:rPr lang="fr-FR" sz="4800" dirty="0"/>
              <a:t>Comment l’art peut servir d’outil thérapeutique pour les personnes </a:t>
            </a:r>
            <a:br>
              <a:rPr lang="fr-FR" sz="4800" dirty="0"/>
            </a:br>
            <a:r>
              <a:rPr lang="fr-FR" sz="4800" dirty="0"/>
              <a:t>avec épilepsie?</a:t>
            </a:r>
            <a:br>
              <a:rPr lang="fr-FR" sz="4800" dirty="0"/>
            </a:br>
            <a:endParaRPr lang="fr-FR" dirty="0"/>
          </a:p>
        </p:txBody>
      </p:sp>
    </p:spTree>
    <p:extLst>
      <p:ext uri="{BB962C8B-B14F-4D97-AF65-F5344CB8AC3E}">
        <p14:creationId xmlns:p14="http://schemas.microsoft.com/office/powerpoint/2010/main" val="253842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A0CAF-9EDC-CE2D-4926-09F2234E9F23}"/>
              </a:ext>
            </a:extLst>
          </p:cNvPr>
          <p:cNvSpPr>
            <a:spLocks noGrp="1"/>
          </p:cNvSpPr>
          <p:nvPr>
            <p:ph type="title"/>
          </p:nvPr>
        </p:nvSpPr>
        <p:spPr>
          <a:xfrm>
            <a:off x="351623" y="85207"/>
            <a:ext cx="11310087" cy="1325563"/>
          </a:xfrm>
        </p:spPr>
        <p:txBody>
          <a:bodyPr>
            <a:normAutofit/>
          </a:bodyPr>
          <a:lstStyle/>
          <a:p>
            <a:r>
              <a:rPr lang="en-US" sz="2800" b="1" dirty="0"/>
              <a:t>Perception musicale dans le </a:t>
            </a:r>
            <a:r>
              <a:rPr lang="en-US" sz="2800" b="1" dirty="0" err="1"/>
              <a:t>cerveau</a:t>
            </a:r>
            <a:r>
              <a:rPr lang="en-US" sz="2800" b="1" dirty="0"/>
              <a:t> et </a:t>
            </a:r>
            <a:r>
              <a:rPr lang="en-US" sz="2800" b="1" dirty="0" err="1"/>
              <a:t>l’effet</a:t>
            </a:r>
            <a:r>
              <a:rPr lang="en-US" sz="2800" b="1" dirty="0"/>
              <a:t> Mozart</a:t>
            </a:r>
          </a:p>
        </p:txBody>
      </p:sp>
      <p:pic>
        <p:nvPicPr>
          <p:cNvPr id="5" name="Image 4">
            <a:extLst>
              <a:ext uri="{FF2B5EF4-FFF2-40B4-BE49-F238E27FC236}">
                <a16:creationId xmlns:a16="http://schemas.microsoft.com/office/drawing/2014/main" id="{9A164F1D-F038-0719-F7E8-733BA3769FED}"/>
              </a:ext>
            </a:extLst>
          </p:cNvPr>
          <p:cNvPicPr>
            <a:picLocks noChangeAspect="1"/>
          </p:cNvPicPr>
          <p:nvPr/>
        </p:nvPicPr>
        <p:blipFill>
          <a:blip r:embed="rId2"/>
          <a:stretch>
            <a:fillRect/>
          </a:stretch>
        </p:blipFill>
        <p:spPr>
          <a:xfrm>
            <a:off x="351623" y="1690688"/>
            <a:ext cx="5049715" cy="3693075"/>
          </a:xfrm>
          <a:prstGeom prst="rect">
            <a:avLst/>
          </a:prstGeom>
        </p:spPr>
      </p:pic>
      <p:sp>
        <p:nvSpPr>
          <p:cNvPr id="6" name="ZoneTexte 5">
            <a:extLst>
              <a:ext uri="{FF2B5EF4-FFF2-40B4-BE49-F238E27FC236}">
                <a16:creationId xmlns:a16="http://schemas.microsoft.com/office/drawing/2014/main" id="{03950D33-28CE-23F6-7135-CBD0FB3A3A5A}"/>
              </a:ext>
            </a:extLst>
          </p:cNvPr>
          <p:cNvSpPr txBox="1"/>
          <p:nvPr/>
        </p:nvSpPr>
        <p:spPr>
          <a:xfrm>
            <a:off x="1146110" y="5924939"/>
            <a:ext cx="1833707" cy="369332"/>
          </a:xfrm>
          <a:prstGeom prst="rect">
            <a:avLst/>
          </a:prstGeom>
          <a:noFill/>
        </p:spPr>
        <p:txBody>
          <a:bodyPr wrap="none" rtlCol="0">
            <a:spAutoFit/>
          </a:bodyPr>
          <a:lstStyle/>
          <a:p>
            <a:r>
              <a:rPr lang="en-US" dirty="0" err="1"/>
              <a:t>Vuust</a:t>
            </a:r>
            <a:r>
              <a:rPr lang="en-US" dirty="0"/>
              <a:t> et al, 2022</a:t>
            </a:r>
          </a:p>
        </p:txBody>
      </p:sp>
      <p:pic>
        <p:nvPicPr>
          <p:cNvPr id="8" name="Image 7">
            <a:extLst>
              <a:ext uri="{FF2B5EF4-FFF2-40B4-BE49-F238E27FC236}">
                <a16:creationId xmlns:a16="http://schemas.microsoft.com/office/drawing/2014/main" id="{CAF6577A-A74E-80FC-0E60-19F21588C7B1}"/>
              </a:ext>
            </a:extLst>
          </p:cNvPr>
          <p:cNvPicPr>
            <a:picLocks noChangeAspect="1"/>
          </p:cNvPicPr>
          <p:nvPr/>
        </p:nvPicPr>
        <p:blipFill>
          <a:blip r:embed="rId3"/>
          <a:stretch>
            <a:fillRect/>
          </a:stretch>
        </p:blipFill>
        <p:spPr>
          <a:xfrm>
            <a:off x="6290451" y="938581"/>
            <a:ext cx="5010902" cy="3693074"/>
          </a:xfrm>
          <a:prstGeom prst="rect">
            <a:avLst/>
          </a:prstGeom>
        </p:spPr>
      </p:pic>
      <p:pic>
        <p:nvPicPr>
          <p:cNvPr id="12" name="Image 11">
            <a:extLst>
              <a:ext uri="{FF2B5EF4-FFF2-40B4-BE49-F238E27FC236}">
                <a16:creationId xmlns:a16="http://schemas.microsoft.com/office/drawing/2014/main" id="{1F1685E4-FA73-A844-7C55-10F0451EFB2C}"/>
              </a:ext>
            </a:extLst>
          </p:cNvPr>
          <p:cNvPicPr>
            <a:picLocks noChangeAspect="1"/>
          </p:cNvPicPr>
          <p:nvPr/>
        </p:nvPicPr>
        <p:blipFill>
          <a:blip r:embed="rId4"/>
          <a:stretch>
            <a:fillRect/>
          </a:stretch>
        </p:blipFill>
        <p:spPr>
          <a:xfrm>
            <a:off x="6346018" y="4986431"/>
            <a:ext cx="5315692" cy="1438476"/>
          </a:xfrm>
          <a:prstGeom prst="rect">
            <a:avLst/>
          </a:prstGeom>
        </p:spPr>
      </p:pic>
    </p:spTree>
    <p:extLst>
      <p:ext uri="{BB962C8B-B14F-4D97-AF65-F5344CB8AC3E}">
        <p14:creationId xmlns:p14="http://schemas.microsoft.com/office/powerpoint/2010/main" val="2282444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B71FD6-F903-29DA-F9E0-DEF40F532617}"/>
              </a:ext>
            </a:extLst>
          </p:cNvPr>
          <p:cNvSpPr>
            <a:spLocks noGrp="1"/>
          </p:cNvSpPr>
          <p:nvPr>
            <p:ph type="title"/>
          </p:nvPr>
        </p:nvSpPr>
        <p:spPr>
          <a:xfrm>
            <a:off x="647700" y="149651"/>
            <a:ext cx="10896600" cy="714196"/>
          </a:xfrm>
        </p:spPr>
        <p:txBody>
          <a:bodyPr>
            <a:normAutofit/>
          </a:bodyPr>
          <a:lstStyle/>
          <a:p>
            <a:r>
              <a:rPr lang="fr-FR" sz="2800" b="1" dirty="0"/>
              <a:t>Musicothérapie dans l’épilepsie: effet Mozart ? </a:t>
            </a:r>
          </a:p>
        </p:txBody>
      </p:sp>
      <p:pic>
        <p:nvPicPr>
          <p:cNvPr id="5" name="Image 4">
            <a:extLst>
              <a:ext uri="{FF2B5EF4-FFF2-40B4-BE49-F238E27FC236}">
                <a16:creationId xmlns:a16="http://schemas.microsoft.com/office/drawing/2014/main" id="{615AB7A8-6504-01C2-F12D-4E669A00460E}"/>
              </a:ext>
            </a:extLst>
          </p:cNvPr>
          <p:cNvPicPr>
            <a:picLocks noChangeAspect="1"/>
          </p:cNvPicPr>
          <p:nvPr/>
        </p:nvPicPr>
        <p:blipFill>
          <a:blip r:embed="rId2"/>
          <a:stretch>
            <a:fillRect/>
          </a:stretch>
        </p:blipFill>
        <p:spPr>
          <a:xfrm>
            <a:off x="303588" y="2381299"/>
            <a:ext cx="2934136" cy="1766966"/>
          </a:xfrm>
          <a:prstGeom prst="rect">
            <a:avLst/>
          </a:prstGeom>
        </p:spPr>
      </p:pic>
      <p:sp>
        <p:nvSpPr>
          <p:cNvPr id="6" name="ZoneTexte 5">
            <a:extLst>
              <a:ext uri="{FF2B5EF4-FFF2-40B4-BE49-F238E27FC236}">
                <a16:creationId xmlns:a16="http://schemas.microsoft.com/office/drawing/2014/main" id="{881C799D-639D-44D4-B130-FA3ADF41AB3E}"/>
              </a:ext>
            </a:extLst>
          </p:cNvPr>
          <p:cNvSpPr txBox="1"/>
          <p:nvPr/>
        </p:nvSpPr>
        <p:spPr>
          <a:xfrm>
            <a:off x="681134" y="4148265"/>
            <a:ext cx="2005806" cy="369332"/>
          </a:xfrm>
          <a:prstGeom prst="rect">
            <a:avLst/>
          </a:prstGeom>
          <a:noFill/>
        </p:spPr>
        <p:txBody>
          <a:bodyPr wrap="none" rtlCol="0">
            <a:spAutoFit/>
          </a:bodyPr>
          <a:lstStyle/>
          <a:p>
            <a:r>
              <a:rPr lang="en-US" dirty="0"/>
              <a:t>Etude </a:t>
            </a:r>
            <a:r>
              <a:rPr lang="en-US" dirty="0" err="1"/>
              <a:t>préliminaire</a:t>
            </a:r>
            <a:endParaRPr lang="en-US" dirty="0"/>
          </a:p>
        </p:txBody>
      </p:sp>
      <p:sp>
        <p:nvSpPr>
          <p:cNvPr id="7" name="ZoneTexte 6">
            <a:extLst>
              <a:ext uri="{FF2B5EF4-FFF2-40B4-BE49-F238E27FC236}">
                <a16:creationId xmlns:a16="http://schemas.microsoft.com/office/drawing/2014/main" id="{7B0AC432-1354-69EF-2957-EDD6217490C8}"/>
              </a:ext>
            </a:extLst>
          </p:cNvPr>
          <p:cNvSpPr txBox="1"/>
          <p:nvPr/>
        </p:nvSpPr>
        <p:spPr>
          <a:xfrm>
            <a:off x="3270089" y="1728075"/>
            <a:ext cx="2113079" cy="369332"/>
          </a:xfrm>
          <a:prstGeom prst="rect">
            <a:avLst/>
          </a:prstGeom>
          <a:noFill/>
        </p:spPr>
        <p:txBody>
          <a:bodyPr wrap="none" rtlCol="0">
            <a:spAutoFit/>
          </a:bodyPr>
          <a:lstStyle/>
          <a:p>
            <a:r>
              <a:rPr lang="en-US" b="1" dirty="0"/>
              <a:t>ANR HYPERSONIC</a:t>
            </a:r>
          </a:p>
        </p:txBody>
      </p:sp>
      <p:pic>
        <p:nvPicPr>
          <p:cNvPr id="9" name="Image 8">
            <a:extLst>
              <a:ext uri="{FF2B5EF4-FFF2-40B4-BE49-F238E27FC236}">
                <a16:creationId xmlns:a16="http://schemas.microsoft.com/office/drawing/2014/main" id="{F5F5E0CB-278D-EB3C-E40F-82E033CF570A}"/>
              </a:ext>
            </a:extLst>
          </p:cNvPr>
          <p:cNvPicPr>
            <a:picLocks noChangeAspect="1"/>
          </p:cNvPicPr>
          <p:nvPr/>
        </p:nvPicPr>
        <p:blipFill>
          <a:blip r:embed="rId3"/>
          <a:stretch>
            <a:fillRect/>
          </a:stretch>
        </p:blipFill>
        <p:spPr>
          <a:xfrm>
            <a:off x="699547" y="4818234"/>
            <a:ext cx="1224970" cy="1043761"/>
          </a:xfrm>
          <a:prstGeom prst="rect">
            <a:avLst/>
          </a:prstGeom>
        </p:spPr>
      </p:pic>
      <p:pic>
        <p:nvPicPr>
          <p:cNvPr id="11" name="Image 10">
            <a:extLst>
              <a:ext uri="{FF2B5EF4-FFF2-40B4-BE49-F238E27FC236}">
                <a16:creationId xmlns:a16="http://schemas.microsoft.com/office/drawing/2014/main" id="{119A5BD0-A63F-4382-2ABE-9F6F6C293748}"/>
              </a:ext>
            </a:extLst>
          </p:cNvPr>
          <p:cNvPicPr>
            <a:picLocks noChangeAspect="1"/>
          </p:cNvPicPr>
          <p:nvPr/>
        </p:nvPicPr>
        <p:blipFill>
          <a:blip r:embed="rId4"/>
          <a:stretch>
            <a:fillRect/>
          </a:stretch>
        </p:blipFill>
        <p:spPr>
          <a:xfrm>
            <a:off x="3456515" y="5013734"/>
            <a:ext cx="1107051" cy="1247949"/>
          </a:xfrm>
          <a:prstGeom prst="rect">
            <a:avLst/>
          </a:prstGeom>
        </p:spPr>
      </p:pic>
      <p:sp>
        <p:nvSpPr>
          <p:cNvPr id="12" name="ZoneTexte 11">
            <a:extLst>
              <a:ext uri="{FF2B5EF4-FFF2-40B4-BE49-F238E27FC236}">
                <a16:creationId xmlns:a16="http://schemas.microsoft.com/office/drawing/2014/main" id="{E45EF3F5-689A-8DEE-F77F-7B356C9E8346}"/>
              </a:ext>
            </a:extLst>
          </p:cNvPr>
          <p:cNvSpPr txBox="1"/>
          <p:nvPr/>
        </p:nvSpPr>
        <p:spPr>
          <a:xfrm>
            <a:off x="699547" y="5915231"/>
            <a:ext cx="1087734" cy="307777"/>
          </a:xfrm>
          <a:prstGeom prst="rect">
            <a:avLst/>
          </a:prstGeom>
          <a:noFill/>
        </p:spPr>
        <p:txBody>
          <a:bodyPr wrap="none" rtlCol="0">
            <a:spAutoFit/>
          </a:bodyPr>
          <a:lstStyle/>
          <a:p>
            <a:r>
              <a:rPr lang="en-US" sz="1400" dirty="0"/>
              <a:t>Eva Menard</a:t>
            </a:r>
          </a:p>
        </p:txBody>
      </p:sp>
      <p:sp>
        <p:nvSpPr>
          <p:cNvPr id="13" name="ZoneTexte 12">
            <a:extLst>
              <a:ext uri="{FF2B5EF4-FFF2-40B4-BE49-F238E27FC236}">
                <a16:creationId xmlns:a16="http://schemas.microsoft.com/office/drawing/2014/main" id="{6620765C-9076-8E84-6D6B-02FA2743CBA2}"/>
              </a:ext>
            </a:extLst>
          </p:cNvPr>
          <p:cNvSpPr txBox="1"/>
          <p:nvPr/>
        </p:nvSpPr>
        <p:spPr>
          <a:xfrm>
            <a:off x="3368010" y="4514681"/>
            <a:ext cx="2433711" cy="461665"/>
          </a:xfrm>
          <a:prstGeom prst="rect">
            <a:avLst/>
          </a:prstGeom>
          <a:noFill/>
        </p:spPr>
        <p:txBody>
          <a:bodyPr wrap="square" rtlCol="0">
            <a:spAutoFit/>
          </a:bodyPr>
          <a:lstStyle/>
          <a:p>
            <a:r>
              <a:rPr lang="en-US" sz="1200" dirty="0"/>
              <a:t>Benjamin </a:t>
            </a:r>
            <a:r>
              <a:rPr lang="en-US" sz="1200" dirty="0" err="1"/>
              <a:t>Morillon</a:t>
            </a:r>
            <a:endParaRPr lang="en-US" sz="1200" dirty="0"/>
          </a:p>
          <a:p>
            <a:r>
              <a:rPr lang="en-US" sz="1200" dirty="0"/>
              <a:t>(</a:t>
            </a:r>
            <a:r>
              <a:rPr lang="en-US" sz="1200" dirty="0" err="1"/>
              <a:t>Chercheur</a:t>
            </a:r>
            <a:r>
              <a:rPr lang="en-US" sz="1200" dirty="0"/>
              <a:t> </a:t>
            </a:r>
            <a:r>
              <a:rPr lang="en-US" sz="1200" dirty="0" err="1"/>
              <a:t>INSERM,Marseille</a:t>
            </a:r>
            <a:r>
              <a:rPr lang="en-US" sz="1200" dirty="0"/>
              <a:t>)</a:t>
            </a:r>
          </a:p>
        </p:txBody>
      </p:sp>
      <p:pic>
        <p:nvPicPr>
          <p:cNvPr id="15" name="Image 14">
            <a:extLst>
              <a:ext uri="{FF2B5EF4-FFF2-40B4-BE49-F238E27FC236}">
                <a16:creationId xmlns:a16="http://schemas.microsoft.com/office/drawing/2014/main" id="{E5CB3429-DCF8-05D4-CE7E-E675DEE176B2}"/>
              </a:ext>
            </a:extLst>
          </p:cNvPr>
          <p:cNvPicPr>
            <a:picLocks noChangeAspect="1"/>
          </p:cNvPicPr>
          <p:nvPr/>
        </p:nvPicPr>
        <p:blipFill>
          <a:blip r:embed="rId5"/>
          <a:stretch>
            <a:fillRect/>
          </a:stretch>
        </p:blipFill>
        <p:spPr>
          <a:xfrm>
            <a:off x="6513660" y="4667283"/>
            <a:ext cx="1124107" cy="1247949"/>
          </a:xfrm>
          <a:prstGeom prst="rect">
            <a:avLst/>
          </a:prstGeom>
        </p:spPr>
      </p:pic>
      <p:sp>
        <p:nvSpPr>
          <p:cNvPr id="16" name="ZoneTexte 15">
            <a:extLst>
              <a:ext uri="{FF2B5EF4-FFF2-40B4-BE49-F238E27FC236}">
                <a16:creationId xmlns:a16="http://schemas.microsoft.com/office/drawing/2014/main" id="{8CE26FA0-A820-2009-944B-61DC7B6343E0}"/>
              </a:ext>
            </a:extLst>
          </p:cNvPr>
          <p:cNvSpPr txBox="1"/>
          <p:nvPr/>
        </p:nvSpPr>
        <p:spPr>
          <a:xfrm>
            <a:off x="5801721" y="5953024"/>
            <a:ext cx="2332946" cy="738664"/>
          </a:xfrm>
          <a:prstGeom prst="rect">
            <a:avLst/>
          </a:prstGeom>
          <a:noFill/>
        </p:spPr>
        <p:txBody>
          <a:bodyPr wrap="none" rtlCol="0">
            <a:spAutoFit/>
          </a:bodyPr>
          <a:lstStyle/>
          <a:p>
            <a:r>
              <a:rPr lang="en-US" sz="1400" dirty="0"/>
              <a:t>Luc </a:t>
            </a:r>
            <a:r>
              <a:rPr lang="en-US" sz="1400" dirty="0" err="1"/>
              <a:t>Arnal</a:t>
            </a:r>
            <a:endParaRPr lang="en-US" sz="1400" dirty="0"/>
          </a:p>
          <a:p>
            <a:r>
              <a:rPr lang="en-US" sz="1400" dirty="0"/>
              <a:t>(</a:t>
            </a:r>
            <a:r>
              <a:rPr lang="en-US" sz="1400" dirty="0" err="1"/>
              <a:t>Chercheur</a:t>
            </a:r>
            <a:r>
              <a:rPr lang="en-US" sz="1400" dirty="0"/>
              <a:t>,</a:t>
            </a:r>
          </a:p>
          <a:p>
            <a:r>
              <a:rPr lang="en-US" sz="1400" dirty="0"/>
              <a:t> </a:t>
            </a:r>
            <a:r>
              <a:rPr lang="en-US" sz="1400" dirty="0" err="1"/>
              <a:t>Institut</a:t>
            </a:r>
            <a:r>
              <a:rPr lang="en-US" sz="1400" dirty="0"/>
              <a:t> de </a:t>
            </a:r>
            <a:r>
              <a:rPr lang="en-US" sz="1400" dirty="0" err="1"/>
              <a:t>l’Audition</a:t>
            </a:r>
            <a:r>
              <a:rPr lang="en-US" sz="1400" dirty="0"/>
              <a:t>, Paris) </a:t>
            </a:r>
          </a:p>
        </p:txBody>
      </p:sp>
      <p:pic>
        <p:nvPicPr>
          <p:cNvPr id="18" name="Image 17">
            <a:extLst>
              <a:ext uri="{FF2B5EF4-FFF2-40B4-BE49-F238E27FC236}">
                <a16:creationId xmlns:a16="http://schemas.microsoft.com/office/drawing/2014/main" id="{49DF7328-E276-C49B-FB0C-5CE3852A1D08}"/>
              </a:ext>
            </a:extLst>
          </p:cNvPr>
          <p:cNvPicPr>
            <a:picLocks noChangeAspect="1"/>
          </p:cNvPicPr>
          <p:nvPr/>
        </p:nvPicPr>
        <p:blipFill>
          <a:blip r:embed="rId6"/>
          <a:stretch>
            <a:fillRect/>
          </a:stretch>
        </p:blipFill>
        <p:spPr>
          <a:xfrm>
            <a:off x="4240471" y="2552975"/>
            <a:ext cx="3057952" cy="1924319"/>
          </a:xfrm>
          <a:prstGeom prst="rect">
            <a:avLst/>
          </a:prstGeom>
        </p:spPr>
      </p:pic>
      <p:pic>
        <p:nvPicPr>
          <p:cNvPr id="20" name="Image 19">
            <a:extLst>
              <a:ext uri="{FF2B5EF4-FFF2-40B4-BE49-F238E27FC236}">
                <a16:creationId xmlns:a16="http://schemas.microsoft.com/office/drawing/2014/main" id="{58C3EBF5-6E84-B109-088F-A505C19512E9}"/>
              </a:ext>
            </a:extLst>
          </p:cNvPr>
          <p:cNvPicPr>
            <a:picLocks noChangeAspect="1"/>
          </p:cNvPicPr>
          <p:nvPr/>
        </p:nvPicPr>
        <p:blipFill>
          <a:blip r:embed="rId7"/>
          <a:stretch>
            <a:fillRect/>
          </a:stretch>
        </p:blipFill>
        <p:spPr>
          <a:xfrm>
            <a:off x="5607698" y="1553761"/>
            <a:ext cx="1390261" cy="730238"/>
          </a:xfrm>
          <a:prstGeom prst="rect">
            <a:avLst/>
          </a:prstGeom>
        </p:spPr>
      </p:pic>
      <p:sp>
        <p:nvSpPr>
          <p:cNvPr id="21" name="Rectangle 20">
            <a:extLst>
              <a:ext uri="{FF2B5EF4-FFF2-40B4-BE49-F238E27FC236}">
                <a16:creationId xmlns:a16="http://schemas.microsoft.com/office/drawing/2014/main" id="{A0490AB3-2909-C602-BE73-3034F76C3054}"/>
              </a:ext>
            </a:extLst>
          </p:cNvPr>
          <p:cNvSpPr/>
          <p:nvPr/>
        </p:nvSpPr>
        <p:spPr>
          <a:xfrm>
            <a:off x="186612" y="1828800"/>
            <a:ext cx="2934136" cy="49693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608FC4-F1C9-511D-A729-5ABA18FC20C9}"/>
              </a:ext>
            </a:extLst>
          </p:cNvPr>
          <p:cNvSpPr/>
          <p:nvPr/>
        </p:nvSpPr>
        <p:spPr>
          <a:xfrm>
            <a:off x="3203214" y="1446245"/>
            <a:ext cx="4765130" cy="535187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E31B4411-9C2A-307B-8A46-6BE13B4AC62D}"/>
              </a:ext>
            </a:extLst>
          </p:cNvPr>
          <p:cNvSpPr txBox="1"/>
          <p:nvPr/>
        </p:nvSpPr>
        <p:spPr>
          <a:xfrm>
            <a:off x="9171992" y="1446245"/>
            <a:ext cx="1741695" cy="369332"/>
          </a:xfrm>
          <a:prstGeom prst="rect">
            <a:avLst/>
          </a:prstGeom>
          <a:noFill/>
        </p:spPr>
        <p:txBody>
          <a:bodyPr wrap="none" rtlCol="0">
            <a:spAutoFit/>
          </a:bodyPr>
          <a:lstStyle/>
          <a:p>
            <a:r>
              <a:rPr lang="en-US" b="1" dirty="0"/>
              <a:t>PHRC MELODY</a:t>
            </a:r>
          </a:p>
        </p:txBody>
      </p:sp>
      <p:pic>
        <p:nvPicPr>
          <p:cNvPr id="24" name="Image 23">
            <a:extLst>
              <a:ext uri="{FF2B5EF4-FFF2-40B4-BE49-F238E27FC236}">
                <a16:creationId xmlns:a16="http://schemas.microsoft.com/office/drawing/2014/main" id="{34AB88A9-C9B0-5908-37EA-70880B8BEC7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0333358" y="5977096"/>
            <a:ext cx="1751162" cy="805535"/>
          </a:xfrm>
          <a:prstGeom prst="rect">
            <a:avLst/>
          </a:prstGeom>
        </p:spPr>
      </p:pic>
      <p:pic>
        <p:nvPicPr>
          <p:cNvPr id="25" name="Image 24">
            <a:extLst>
              <a:ext uri="{FF2B5EF4-FFF2-40B4-BE49-F238E27FC236}">
                <a16:creationId xmlns:a16="http://schemas.microsoft.com/office/drawing/2014/main" id="{0C563D76-8AA0-243F-9E5A-88DEF4D2839E}"/>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8920837" y="5586438"/>
            <a:ext cx="941492" cy="1133634"/>
          </a:xfrm>
          <a:prstGeom prst="rect">
            <a:avLst/>
          </a:prstGeom>
        </p:spPr>
      </p:pic>
      <p:pic>
        <p:nvPicPr>
          <p:cNvPr id="26" name="Image 25">
            <a:extLst>
              <a:ext uri="{FF2B5EF4-FFF2-40B4-BE49-F238E27FC236}">
                <a16:creationId xmlns:a16="http://schemas.microsoft.com/office/drawing/2014/main" id="{82A6D0ED-2872-0980-0C26-DD34B21D745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3456516" y="6261682"/>
            <a:ext cx="1023714" cy="577355"/>
          </a:xfrm>
          <a:prstGeom prst="rect">
            <a:avLst/>
          </a:prstGeom>
        </p:spPr>
      </p:pic>
      <p:grpSp>
        <p:nvGrpSpPr>
          <p:cNvPr id="27" name="Groupe 26">
            <a:extLst>
              <a:ext uri="{FF2B5EF4-FFF2-40B4-BE49-F238E27FC236}">
                <a16:creationId xmlns:a16="http://schemas.microsoft.com/office/drawing/2014/main" id="{73DA0CDB-4B82-280A-8CC1-3F08F0166BAC}"/>
              </a:ext>
            </a:extLst>
          </p:cNvPr>
          <p:cNvGrpSpPr/>
          <p:nvPr/>
        </p:nvGrpSpPr>
        <p:grpSpPr>
          <a:xfrm>
            <a:off x="4680195" y="4956663"/>
            <a:ext cx="1565094" cy="863039"/>
            <a:chOff x="143097" y="4141128"/>
            <a:chExt cx="3253696" cy="1638529"/>
          </a:xfrm>
        </p:grpSpPr>
        <p:pic>
          <p:nvPicPr>
            <p:cNvPr id="28" name="Image 27">
              <a:extLst>
                <a:ext uri="{FF2B5EF4-FFF2-40B4-BE49-F238E27FC236}">
                  <a16:creationId xmlns:a16="http://schemas.microsoft.com/office/drawing/2014/main" id="{3C1EF834-2A82-21B7-D55D-1A44B7D95177}"/>
                </a:ext>
              </a:extLst>
            </p:cNvPr>
            <p:cNvPicPr>
              <a:picLocks noChangeAspect="1"/>
            </p:cNvPicPr>
            <p:nvPr/>
          </p:nvPicPr>
          <p:blipFill>
            <a:blip r:embed="rId14"/>
            <a:stretch>
              <a:fillRect/>
            </a:stretch>
          </p:blipFill>
          <p:spPr>
            <a:xfrm>
              <a:off x="841128" y="4141128"/>
              <a:ext cx="1857634" cy="1638529"/>
            </a:xfrm>
            <a:prstGeom prst="rect">
              <a:avLst/>
            </a:prstGeom>
          </p:spPr>
        </p:pic>
        <p:pic>
          <p:nvPicPr>
            <p:cNvPr id="29" name="Image 28">
              <a:extLst>
                <a:ext uri="{FF2B5EF4-FFF2-40B4-BE49-F238E27FC236}">
                  <a16:creationId xmlns:a16="http://schemas.microsoft.com/office/drawing/2014/main" id="{40D26A41-2A46-7E16-A7B9-61D2DAEFDBC0}"/>
                </a:ext>
              </a:extLst>
            </p:cNvPr>
            <p:cNvPicPr>
              <a:picLocks noChangeAspect="1"/>
            </p:cNvPicPr>
            <p:nvPr/>
          </p:nvPicPr>
          <p:blipFill>
            <a:blip r:embed="rId15"/>
            <a:stretch>
              <a:fillRect/>
            </a:stretch>
          </p:blipFill>
          <p:spPr>
            <a:xfrm>
              <a:off x="143097" y="5521107"/>
              <a:ext cx="3253696" cy="172327"/>
            </a:xfrm>
            <a:prstGeom prst="rect">
              <a:avLst/>
            </a:prstGeom>
          </p:spPr>
        </p:pic>
      </p:grpSp>
      <p:pic>
        <p:nvPicPr>
          <p:cNvPr id="30" name="Image 29">
            <a:extLst>
              <a:ext uri="{FF2B5EF4-FFF2-40B4-BE49-F238E27FC236}">
                <a16:creationId xmlns:a16="http://schemas.microsoft.com/office/drawing/2014/main" id="{E593333A-95A6-234D-AEC9-36FEA7166636}"/>
              </a:ext>
            </a:extLst>
          </p:cNvPr>
          <p:cNvPicPr>
            <a:picLocks noChangeAspect="1"/>
          </p:cNvPicPr>
          <p:nvPr/>
        </p:nvPicPr>
        <p:blipFill>
          <a:blip r:embed="rId16"/>
          <a:stretch>
            <a:fillRect/>
          </a:stretch>
        </p:blipFill>
        <p:spPr>
          <a:xfrm>
            <a:off x="8080014" y="2261480"/>
            <a:ext cx="4005691" cy="2253201"/>
          </a:xfrm>
          <a:prstGeom prst="rect">
            <a:avLst/>
          </a:prstGeom>
        </p:spPr>
      </p:pic>
      <p:sp>
        <p:nvSpPr>
          <p:cNvPr id="31" name="Rectangle 30">
            <a:extLst>
              <a:ext uri="{FF2B5EF4-FFF2-40B4-BE49-F238E27FC236}">
                <a16:creationId xmlns:a16="http://schemas.microsoft.com/office/drawing/2014/main" id="{F40C25EC-01EE-C186-C4B2-1B7D288B860D}"/>
              </a:ext>
            </a:extLst>
          </p:cNvPr>
          <p:cNvSpPr/>
          <p:nvPr/>
        </p:nvSpPr>
        <p:spPr>
          <a:xfrm>
            <a:off x="7950793" y="1446245"/>
            <a:ext cx="4241207" cy="53927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ZoneTexte 31">
            <a:extLst>
              <a:ext uri="{FF2B5EF4-FFF2-40B4-BE49-F238E27FC236}">
                <a16:creationId xmlns:a16="http://schemas.microsoft.com/office/drawing/2014/main" id="{5602F418-3CC6-6D53-BAF1-85C4EA994710}"/>
              </a:ext>
            </a:extLst>
          </p:cNvPr>
          <p:cNvSpPr txBox="1"/>
          <p:nvPr/>
        </p:nvSpPr>
        <p:spPr>
          <a:xfrm>
            <a:off x="8584163" y="4818234"/>
            <a:ext cx="3200400" cy="646331"/>
          </a:xfrm>
          <a:prstGeom prst="rect">
            <a:avLst/>
          </a:prstGeom>
          <a:noFill/>
        </p:spPr>
        <p:txBody>
          <a:bodyPr wrap="square" rtlCol="0">
            <a:spAutoFit/>
          </a:bodyPr>
          <a:lstStyle/>
          <a:p>
            <a:r>
              <a:rPr lang="en-US" dirty="0"/>
              <a:t>Etude Contrôlée et </a:t>
            </a:r>
            <a:r>
              <a:rPr lang="en-US" dirty="0" err="1"/>
              <a:t>Randomisée</a:t>
            </a:r>
            <a:r>
              <a:rPr lang="en-US" dirty="0"/>
              <a:t>, n=284 </a:t>
            </a:r>
          </a:p>
        </p:txBody>
      </p:sp>
    </p:spTree>
    <p:extLst>
      <p:ext uri="{BB962C8B-B14F-4D97-AF65-F5344CB8AC3E}">
        <p14:creationId xmlns:p14="http://schemas.microsoft.com/office/powerpoint/2010/main" val="3097364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A3290CE-8EDB-0FCD-1635-BD816FDB7E23}"/>
              </a:ext>
            </a:extLst>
          </p:cNvPr>
          <p:cNvPicPr>
            <a:picLocks noChangeAspect="1" noChangeArrowheads="1"/>
          </p:cNvPicPr>
          <p:nvPr/>
        </p:nvPicPr>
        <p:blipFill>
          <a:blip r:embed="rId2" cstate="print"/>
          <a:srcRect/>
          <a:stretch>
            <a:fillRect/>
          </a:stretch>
        </p:blipFill>
        <p:spPr bwMode="auto">
          <a:xfrm>
            <a:off x="5924073" y="2177059"/>
            <a:ext cx="3861087" cy="1742955"/>
          </a:xfrm>
          <a:prstGeom prst="rect">
            <a:avLst/>
          </a:prstGeom>
          <a:noFill/>
          <a:ln w="9525">
            <a:noFill/>
            <a:miter lim="800000"/>
            <a:headEnd/>
            <a:tailEnd/>
          </a:ln>
        </p:spPr>
      </p:pic>
      <p:pic>
        <p:nvPicPr>
          <p:cNvPr id="3" name="Picture 4">
            <a:extLst>
              <a:ext uri="{FF2B5EF4-FFF2-40B4-BE49-F238E27FC236}">
                <a16:creationId xmlns:a16="http://schemas.microsoft.com/office/drawing/2014/main" id="{1ED588A4-F5EB-2C26-EB9F-3C70CAB64E99}"/>
              </a:ext>
            </a:extLst>
          </p:cNvPr>
          <p:cNvPicPr>
            <a:picLocks noChangeAspect="1" noChangeArrowheads="1"/>
          </p:cNvPicPr>
          <p:nvPr/>
        </p:nvPicPr>
        <p:blipFill>
          <a:blip r:embed="rId3" cstate="print"/>
          <a:srcRect/>
          <a:stretch>
            <a:fillRect/>
          </a:stretch>
        </p:blipFill>
        <p:spPr bwMode="auto">
          <a:xfrm>
            <a:off x="8994065" y="268727"/>
            <a:ext cx="2901497" cy="1742954"/>
          </a:xfrm>
          <a:prstGeom prst="rect">
            <a:avLst/>
          </a:prstGeom>
          <a:noFill/>
          <a:ln w="9525">
            <a:noFill/>
            <a:miter lim="800000"/>
            <a:headEnd/>
            <a:tailEnd/>
          </a:ln>
        </p:spPr>
      </p:pic>
      <p:sp>
        <p:nvSpPr>
          <p:cNvPr id="5" name="Espace réservé du contenu 2">
            <a:extLst>
              <a:ext uri="{FF2B5EF4-FFF2-40B4-BE49-F238E27FC236}">
                <a16:creationId xmlns:a16="http://schemas.microsoft.com/office/drawing/2014/main" id="{AD127EDA-D60D-17A7-AD0A-2E5600B451DD}"/>
              </a:ext>
            </a:extLst>
          </p:cNvPr>
          <p:cNvSpPr txBox="1">
            <a:spLocks/>
          </p:cNvSpPr>
          <p:nvPr/>
        </p:nvSpPr>
        <p:spPr>
          <a:xfrm>
            <a:off x="403295" y="546067"/>
            <a:ext cx="2146434" cy="48245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1" i="1" u="none" strike="noStrike" kern="1200" cap="none" spc="0" normalizeH="0" baseline="0" noProof="0" err="1">
                <a:ln>
                  <a:noFill/>
                </a:ln>
                <a:solidFill>
                  <a:srgbClr val="002060"/>
                </a:solidFill>
                <a:effectLst/>
                <a:uLnTx/>
                <a:uFillTx/>
                <a:latin typeface="Calibri" panose="020F0502020204030204"/>
                <a:ea typeface="+mn-ea"/>
                <a:cs typeface="+mn-cs"/>
              </a:rPr>
              <a:t>Epileptology</a:t>
            </a: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 (Marseille, France)</a:t>
            </a:r>
            <a:endPar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Fabrice Bartolomei</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Agnes</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Trébuchon</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Sandrine Aubert</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Francesca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Bonini</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Géraldine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Daquin</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Stanislas Lagarde</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Francesca Pizzo</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Lisa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Vaugier</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Julia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Makhalova</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Scholly</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Isabelle Lambert</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Nada El Youssef</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Angela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Marchi</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endParaRPr kumimoji="0" lang="fr-FR" sz="1400" b="0" i="1"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1" i="1" u="none" strike="noStrike" kern="1200" cap="none" spc="0" normalizeH="0" baseline="0" noProof="0" err="1">
                <a:ln>
                  <a:noFill/>
                </a:ln>
                <a:solidFill>
                  <a:srgbClr val="002060"/>
                </a:solidFill>
                <a:effectLst/>
                <a:uLnTx/>
                <a:uFillTx/>
                <a:latin typeface="Calibri" panose="020F0502020204030204"/>
                <a:ea typeface="+mn-ea"/>
                <a:cs typeface="+mn-cs"/>
              </a:rPr>
              <a:t>Pediatric</a:t>
            </a: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 </a:t>
            </a:r>
            <a:r>
              <a:rPr kumimoji="0" lang="fr-FR" sz="1400" b="1" i="1" u="none" strike="noStrike" kern="1200" cap="none" spc="0" normalizeH="0" baseline="0" noProof="0" err="1">
                <a:ln>
                  <a:noFill/>
                </a:ln>
                <a:solidFill>
                  <a:srgbClr val="002060"/>
                </a:solidFill>
                <a:effectLst/>
                <a:uLnTx/>
                <a:uFillTx/>
                <a:latin typeface="Calibri" panose="020F0502020204030204"/>
                <a:ea typeface="+mn-ea"/>
                <a:cs typeface="+mn-cs"/>
              </a:rPr>
              <a:t>Neurologists</a:t>
            </a:r>
            <a:endPar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(Marseille, France)</a:t>
            </a:r>
            <a:endPar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a:ea typeface="+mn-ea"/>
                <a:cs typeface="+mn-cs"/>
              </a:rPr>
              <a:t>Beatrice </a:t>
            </a:r>
            <a:r>
              <a:rPr kumimoji="0" lang="fr-FR" sz="1400" b="0" i="0" u="none" strike="noStrike" kern="1200" cap="none" spc="0" normalizeH="0" baseline="0" noProof="0" err="1">
                <a:ln>
                  <a:noFill/>
                </a:ln>
                <a:solidFill>
                  <a:srgbClr val="002060"/>
                </a:solidFill>
                <a:effectLst/>
                <a:uLnTx/>
                <a:uFillTx/>
                <a:latin typeface="Calibri"/>
                <a:ea typeface="+mn-ea"/>
                <a:cs typeface="+mn-cs"/>
              </a:rPr>
              <a:t>Desnous</a:t>
            </a:r>
            <a:endParaRPr kumimoji="0" lang="fr-FR" sz="1400" b="0" i="0" u="none" strike="noStrike" kern="1200" cap="none" spc="0" normalizeH="0" baseline="0" noProof="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a:ea typeface="+mn-ea"/>
                <a:cs typeface="+mn-cs"/>
              </a:rPr>
              <a:t>Anne Lépine</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a:ea typeface="+mn-ea"/>
                <a:cs typeface="+mn-cs"/>
              </a:rPr>
              <a:t>Mathieu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Milh</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Nathalie Villeneuve</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 </a:t>
            </a:r>
            <a:r>
              <a:rPr kumimoji="0" lang="fr-FR" sz="1400" b="1" i="1" u="none" strike="noStrike" kern="1200" cap="none" spc="0" normalizeH="0" baseline="0" noProof="0" err="1">
                <a:ln>
                  <a:noFill/>
                </a:ln>
                <a:solidFill>
                  <a:srgbClr val="002060"/>
                </a:solidFill>
                <a:effectLst/>
                <a:uLnTx/>
                <a:uFillTx/>
                <a:latin typeface="Calibri" panose="020F0502020204030204"/>
                <a:ea typeface="+mn-ea"/>
                <a:cs typeface="+mn-cs"/>
              </a:rPr>
              <a:t>Neurosurgery</a:t>
            </a: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 (Marseille, France)</a:t>
            </a:r>
            <a:endPar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Didier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Scavarda</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Romain Carron </a:t>
            </a:r>
          </a:p>
          <a:p>
            <a:pPr marL="0" marR="0" lvl="0" indent="0" algn="l" defTabSz="914400" rtl="0" eaLnBrk="1" fontAlgn="auto" latinLnBrk="0" hangingPunct="1">
              <a:lnSpc>
                <a:spcPct val="80000"/>
              </a:lnSpc>
              <a:spcBef>
                <a:spcPts val="300"/>
              </a:spcBef>
              <a:spcAft>
                <a:spcPts val="0"/>
              </a:spcAft>
              <a:buClrTx/>
              <a:buSzTx/>
              <a:buFont typeface="Arial" panose="020B0604020202020204" pitchFamily="34" charset="0"/>
              <a:buNone/>
              <a:tabLst/>
              <a:defRPr/>
            </a:pP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80000"/>
              </a:lnSpc>
              <a:spcBef>
                <a:spcPts val="30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80000"/>
              </a:lnSpc>
              <a:spcBef>
                <a:spcPts val="30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961C7D73-C0A3-670C-0227-2BDD15389200}"/>
              </a:ext>
            </a:extLst>
          </p:cNvPr>
          <p:cNvSpPr txBox="1"/>
          <p:nvPr/>
        </p:nvSpPr>
        <p:spPr>
          <a:xfrm>
            <a:off x="2959807" y="268727"/>
            <a:ext cx="258190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INS / RHU </a:t>
            </a:r>
            <a:r>
              <a:rPr kumimoji="0" lang="fr-FR" sz="1400" b="1" i="1" u="none" strike="noStrike" kern="1200" cap="none" spc="0" normalizeH="0" baseline="0" noProof="0" err="1">
                <a:ln>
                  <a:noFill/>
                </a:ln>
                <a:solidFill>
                  <a:srgbClr val="002060"/>
                </a:solidFill>
                <a:effectLst/>
                <a:uLnTx/>
                <a:uFillTx/>
                <a:latin typeface="Calibri" panose="020F0502020204030204"/>
                <a:ea typeface="+mn-ea"/>
                <a:cs typeface="+mn-cs"/>
              </a:rPr>
              <a:t>Epinov</a:t>
            </a: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 Team</a:t>
            </a:r>
            <a:endParaRPr kumimoji="0" lang="fr-FR" sz="1400" b="1" i="1" u="none" strike="noStrike" kern="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2060"/>
                </a:solidFill>
                <a:effectLst/>
                <a:uLnTx/>
                <a:uFillTx/>
                <a:latin typeface="Calibri" panose="020F0502020204030204"/>
                <a:ea typeface="+mn-ea"/>
                <a:cs typeface="+mn-cs"/>
              </a:rPr>
              <a:t>Viktor </a:t>
            </a:r>
            <a:r>
              <a:rPr kumimoji="0" lang="fr-FR" sz="1400" b="0" i="0" u="none" strike="noStrike" kern="0" cap="none" spc="0" normalizeH="0" baseline="0" noProof="0" err="1">
                <a:ln>
                  <a:noFill/>
                </a:ln>
                <a:solidFill>
                  <a:srgbClr val="002060"/>
                </a:solidFill>
                <a:effectLst/>
                <a:uLnTx/>
                <a:uFillTx/>
                <a:latin typeface="Calibri" panose="020F0502020204030204"/>
                <a:ea typeface="+mn-ea"/>
                <a:cs typeface="+mn-cs"/>
              </a:rPr>
              <a:t>Jirsa</a:t>
            </a:r>
            <a:endParaRPr kumimoji="0" lang="fr-FR" sz="1400" b="0" i="0" u="none" strike="noStrike" kern="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Huifang</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Wang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Kahina Hammam </a:t>
            </a:r>
            <a:endParaRPr lang="fr-FR" sz="1400">
              <a:solidFill>
                <a:srgbClr val="00206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Eya</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Bourguiba</a:t>
            </a:r>
          </a:p>
        </p:txBody>
      </p:sp>
      <p:sp>
        <p:nvSpPr>
          <p:cNvPr id="7" name="Espace réservé du contenu 4">
            <a:extLst>
              <a:ext uri="{FF2B5EF4-FFF2-40B4-BE49-F238E27FC236}">
                <a16:creationId xmlns:a16="http://schemas.microsoft.com/office/drawing/2014/main" id="{1BEAF4C6-672F-34D0-6477-939F0682CB8F}"/>
              </a:ext>
            </a:extLst>
          </p:cNvPr>
          <p:cNvSpPr txBox="1">
            <a:spLocks/>
          </p:cNvSpPr>
          <p:nvPr/>
        </p:nvSpPr>
        <p:spPr>
          <a:xfrm>
            <a:off x="2908123" y="1478881"/>
            <a:ext cx="2426188" cy="14400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rPr>
              <a:t>INS / INSERM U1106 Marseille</a:t>
            </a:r>
            <a:endPar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0" i="0" u="none" strike="noStrike" kern="0" cap="none" spc="0" baseline="0">
                <a:solidFill>
                  <a:srgbClr val="000000"/>
                </a:solidFill>
                <a:uFillTx/>
              </a:defRPr>
            </a:pPr>
            <a:r>
              <a:rPr kumimoji="0" lang="fr-FR" sz="1400" b="0" i="0" u="none" strike="noStrike" kern="0" cap="none" spc="0" normalizeH="0" baseline="0" noProof="0">
                <a:ln>
                  <a:noFill/>
                </a:ln>
                <a:solidFill>
                  <a:srgbClr val="002060"/>
                </a:solidFill>
                <a:effectLst/>
                <a:uLnTx/>
                <a:uFillTx/>
                <a:latin typeface="Calibri" panose="020F0502020204030204"/>
                <a:ea typeface="+mn-ea"/>
                <a:cs typeface="+mn-cs"/>
              </a:rPr>
              <a:t>Christian </a:t>
            </a:r>
            <a:r>
              <a:rPr kumimoji="0" lang="fr-FR" sz="1400" b="0" i="0" u="none" strike="noStrike" kern="0" cap="none" spc="0" normalizeH="0" baseline="0" noProof="0" err="1">
                <a:ln>
                  <a:noFill/>
                </a:ln>
                <a:solidFill>
                  <a:srgbClr val="002060"/>
                </a:solidFill>
                <a:effectLst/>
                <a:uLnTx/>
                <a:uFillTx/>
                <a:latin typeface="Calibri" panose="020F0502020204030204"/>
                <a:ea typeface="+mn-ea"/>
                <a:cs typeface="+mn-cs"/>
              </a:rPr>
              <a:t>Bénar</a:t>
            </a:r>
            <a:endParaRPr kumimoji="0" lang="fr-FR" sz="1400" b="0" i="0" u="none" strike="noStrike" kern="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0" i="0" u="none" strike="noStrike" kern="0" cap="none" spc="0" baseline="0">
                <a:solidFill>
                  <a:srgbClr val="000000"/>
                </a:solidFill>
                <a:uFillTx/>
              </a:defRPr>
            </a:pPr>
            <a:r>
              <a:rPr kumimoji="0" lang="fr-FR" sz="1400" b="0" i="0" u="none" strike="noStrike" kern="0" cap="none" spc="0" normalizeH="0" baseline="0" noProof="0">
                <a:ln>
                  <a:noFill/>
                </a:ln>
                <a:solidFill>
                  <a:srgbClr val="002060"/>
                </a:solidFill>
                <a:effectLst/>
                <a:uLnTx/>
                <a:uFillTx/>
                <a:latin typeface="Calibri" panose="020F0502020204030204"/>
                <a:ea typeface="+mn-ea"/>
                <a:cs typeface="+mn-cs"/>
              </a:rPr>
              <a:t>Jean Michel </a:t>
            </a:r>
            <a:r>
              <a:rPr kumimoji="0" lang="fr-FR" sz="1400" b="0" i="0" u="none" strike="noStrike" kern="0" cap="none" spc="0" normalizeH="0" baseline="0" noProof="0" err="1">
                <a:ln>
                  <a:noFill/>
                </a:ln>
                <a:solidFill>
                  <a:srgbClr val="002060"/>
                </a:solidFill>
                <a:effectLst/>
                <a:uLnTx/>
                <a:uFillTx/>
                <a:latin typeface="Calibri" panose="020F0502020204030204"/>
                <a:ea typeface="+mn-ea"/>
                <a:cs typeface="+mn-cs"/>
              </a:rPr>
              <a:t>Badier</a:t>
            </a:r>
            <a:endParaRPr kumimoji="0" lang="fr-FR" sz="1400" b="0" i="0" u="none" strike="noStrike" kern="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0" i="0" u="none" strike="noStrike" kern="0" cap="none" spc="0" baseline="0">
                <a:solidFill>
                  <a:srgbClr val="000000"/>
                </a:solidFill>
                <a:uFillTx/>
              </a:defRPr>
            </a:pPr>
            <a:r>
              <a:rPr kumimoji="0" lang="fr-FR" sz="1400" b="0" i="0" u="none" strike="noStrike" kern="0" cap="none" spc="0" normalizeH="0" baseline="0" noProof="0">
                <a:ln>
                  <a:noFill/>
                </a:ln>
                <a:solidFill>
                  <a:srgbClr val="002060"/>
                </a:solidFill>
                <a:effectLst/>
                <a:uLnTx/>
                <a:uFillTx/>
                <a:latin typeface="Calibri" panose="020F0502020204030204"/>
                <a:ea typeface="+mn-ea"/>
                <a:cs typeface="+mn-cs"/>
              </a:rPr>
              <a:t>Bruno </a:t>
            </a:r>
            <a:r>
              <a:rPr kumimoji="0" lang="fr-FR" sz="1400" b="0" i="0" u="none" strike="noStrike" kern="0" cap="none" spc="0" normalizeH="0" baseline="0" noProof="0" err="1">
                <a:ln>
                  <a:noFill/>
                </a:ln>
                <a:solidFill>
                  <a:srgbClr val="002060"/>
                </a:solidFill>
                <a:effectLst/>
                <a:uLnTx/>
                <a:uFillTx/>
                <a:latin typeface="Calibri" panose="020F0502020204030204"/>
                <a:ea typeface="+mn-ea"/>
                <a:cs typeface="+mn-cs"/>
              </a:rPr>
              <a:t>Colombet</a:t>
            </a:r>
            <a:endParaRPr kumimoji="0" lang="fr-FR" sz="1400" b="0" i="0" u="none" strike="noStrike" kern="0" cap="none" spc="0" normalizeH="0" baseline="0" noProof="0">
              <a:ln>
                <a:noFill/>
              </a:ln>
              <a:solidFill>
                <a:srgbClr val="002060"/>
              </a:solidFill>
              <a:effectLst/>
              <a:uLnTx/>
              <a:uFillTx/>
              <a:latin typeface="Calibri" panose="020F0502020204030204"/>
              <a:ea typeface="+mn-ea"/>
              <a:cs typeface="+mn-cs"/>
            </a:endParaRPr>
          </a:p>
          <a:p>
            <a:pPr marL="0" lvl="0" indent="0">
              <a:spcBef>
                <a:spcPts val="0"/>
              </a:spcBef>
              <a:buNone/>
              <a:defRPr sz="1800" b="0" i="0" u="none" strike="noStrike" kern="0" cap="none" spc="0" baseline="0">
                <a:solidFill>
                  <a:srgbClr val="000000"/>
                </a:solidFill>
                <a:uFillTx/>
              </a:defRPr>
            </a:pPr>
            <a:r>
              <a:rPr kumimoji="0" lang="fr-FR" sz="1400" b="0" i="0" u="none" strike="noStrike" kern="0" cap="none" spc="0" normalizeH="0" baseline="0" noProof="0">
                <a:ln>
                  <a:noFill/>
                </a:ln>
                <a:solidFill>
                  <a:srgbClr val="002060"/>
                </a:solidFill>
                <a:effectLst/>
                <a:uLnTx/>
                <a:uFillTx/>
                <a:latin typeface="Calibri" panose="020F0502020204030204"/>
                <a:ea typeface="+mn-ea"/>
                <a:cs typeface="+mn-cs"/>
              </a:rPr>
              <a:t>Samuel Medina Villalon </a:t>
            </a: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Maeva Daoud</a:t>
            </a: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Sara Simula</a:t>
            </a: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Tommaso </a:t>
            </a:r>
            <a:r>
              <a:rPr lang="fr-FR" sz="1400" kern="0" err="1">
                <a:solidFill>
                  <a:srgbClr val="002060"/>
                </a:solidFill>
              </a:rPr>
              <a:t>Biagioni</a:t>
            </a:r>
            <a:endParaRPr lang="fr-FR" sz="1400" kern="0">
              <a:solidFill>
                <a:srgbClr val="002060"/>
              </a:solidFill>
            </a:endParaRP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Jeanne Benoit</a:t>
            </a: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Lisa </a:t>
            </a:r>
            <a:r>
              <a:rPr lang="fr-FR" sz="1400" kern="0" err="1">
                <a:solidFill>
                  <a:srgbClr val="002060"/>
                </a:solidFill>
              </a:rPr>
              <a:t>Soncin</a:t>
            </a:r>
            <a:endParaRPr lang="fr-FR" sz="1400" kern="0">
              <a:solidFill>
                <a:srgbClr val="002060"/>
              </a:solidFill>
            </a:endParaRP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Flavius </a:t>
            </a:r>
            <a:r>
              <a:rPr lang="fr-FR" sz="1400" kern="0" err="1">
                <a:solidFill>
                  <a:srgbClr val="002060"/>
                </a:solidFill>
              </a:rPr>
              <a:t>Bratu</a:t>
            </a:r>
            <a:endParaRPr lang="fr-FR" sz="1400" kern="0">
              <a:solidFill>
                <a:srgbClr val="002060"/>
              </a:solidFill>
            </a:endParaRPr>
          </a:p>
          <a:p>
            <a:pPr marL="0" lvl="0" indent="0">
              <a:spcBef>
                <a:spcPts val="0"/>
              </a:spcBef>
              <a:buNone/>
              <a:defRPr sz="1800" b="0" i="0" u="none" strike="noStrike" kern="0" cap="none" spc="0" baseline="0">
                <a:solidFill>
                  <a:srgbClr val="000000"/>
                </a:solidFill>
                <a:uFillTx/>
              </a:defRPr>
            </a:pPr>
            <a:r>
              <a:rPr lang="fr-FR" sz="1400" kern="0">
                <a:solidFill>
                  <a:srgbClr val="002060"/>
                </a:solidFill>
              </a:rPr>
              <a:t>Maria </a:t>
            </a:r>
            <a:r>
              <a:rPr lang="fr-FR" sz="1400" kern="0" err="1">
                <a:solidFill>
                  <a:srgbClr val="002060"/>
                </a:solidFill>
              </a:rPr>
              <a:t>Fratello</a:t>
            </a:r>
            <a:endParaRPr lang="fr-FR" sz="1400" kern="0">
              <a:solidFill>
                <a:srgbClr val="002060"/>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0" i="0" u="none" strike="noStrike" kern="0" cap="none" spc="0" baseline="0">
                <a:solidFill>
                  <a:srgbClr val="000000"/>
                </a:solidFill>
                <a:uFillTx/>
              </a:defRPr>
            </a:pPr>
            <a:endParaRPr kumimoji="0" lang="en-GB" sz="1400" b="0" i="0" u="none" strike="noStrike" kern="0" cap="none" spc="0" normalizeH="0" baseline="0" noProof="0">
              <a:ln>
                <a:noFill/>
              </a:ln>
              <a:solidFill>
                <a:srgbClr val="FFFF00"/>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0ACB0A5D-1B19-50C1-50B8-1C989DAD52C9}"/>
              </a:ext>
            </a:extLst>
          </p:cNvPr>
          <p:cNvPicPr>
            <a:picLocks noChangeAspect="1"/>
          </p:cNvPicPr>
          <p:nvPr/>
        </p:nvPicPr>
        <p:blipFill>
          <a:blip r:embed="rId4"/>
          <a:stretch>
            <a:fillRect/>
          </a:stretch>
        </p:blipFill>
        <p:spPr>
          <a:xfrm>
            <a:off x="5924073" y="383521"/>
            <a:ext cx="2994431" cy="1628160"/>
          </a:xfrm>
          <a:prstGeom prst="rect">
            <a:avLst/>
          </a:prstGeom>
        </p:spPr>
      </p:pic>
      <p:pic>
        <p:nvPicPr>
          <p:cNvPr id="9" name="Image 8">
            <a:extLst>
              <a:ext uri="{FF2B5EF4-FFF2-40B4-BE49-F238E27FC236}">
                <a16:creationId xmlns:a16="http://schemas.microsoft.com/office/drawing/2014/main" id="{96E68F0F-4481-830C-597D-08B928F73F9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821973" y="6002394"/>
            <a:ext cx="1751162" cy="805535"/>
          </a:xfrm>
          <a:prstGeom prst="rect">
            <a:avLst/>
          </a:prstGeom>
        </p:spPr>
      </p:pic>
      <p:pic>
        <p:nvPicPr>
          <p:cNvPr id="10" name="Image 9">
            <a:extLst>
              <a:ext uri="{FF2B5EF4-FFF2-40B4-BE49-F238E27FC236}">
                <a16:creationId xmlns:a16="http://schemas.microsoft.com/office/drawing/2014/main" id="{EE27D9F6-B208-36AE-8370-3111C8955730}"/>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0444813" y="2295366"/>
            <a:ext cx="941492" cy="1133634"/>
          </a:xfrm>
          <a:prstGeom prst="rect">
            <a:avLst/>
          </a:prstGeom>
        </p:spPr>
      </p:pic>
      <p:pic>
        <p:nvPicPr>
          <p:cNvPr id="11" name="Image 10">
            <a:extLst>
              <a:ext uri="{FF2B5EF4-FFF2-40B4-BE49-F238E27FC236}">
                <a16:creationId xmlns:a16="http://schemas.microsoft.com/office/drawing/2014/main" id="{43A995FF-CA27-DD6A-4B34-6348ADB7A49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4836233" y="5836611"/>
            <a:ext cx="1641187" cy="925598"/>
          </a:xfrm>
          <a:prstGeom prst="rect">
            <a:avLst/>
          </a:prstGeom>
        </p:spPr>
      </p:pic>
      <p:grpSp>
        <p:nvGrpSpPr>
          <p:cNvPr id="12" name="Groupe 11">
            <a:extLst>
              <a:ext uri="{FF2B5EF4-FFF2-40B4-BE49-F238E27FC236}">
                <a16:creationId xmlns:a16="http://schemas.microsoft.com/office/drawing/2014/main" id="{50A38563-0A6C-9F02-188E-244387C2E309}"/>
              </a:ext>
            </a:extLst>
          </p:cNvPr>
          <p:cNvGrpSpPr/>
          <p:nvPr/>
        </p:nvGrpSpPr>
        <p:grpSpPr>
          <a:xfrm>
            <a:off x="3101162" y="4203945"/>
            <a:ext cx="3253696" cy="1638529"/>
            <a:chOff x="143097" y="4141128"/>
            <a:chExt cx="3253696" cy="1638529"/>
          </a:xfrm>
        </p:grpSpPr>
        <p:pic>
          <p:nvPicPr>
            <p:cNvPr id="13" name="Image 12">
              <a:extLst>
                <a:ext uri="{FF2B5EF4-FFF2-40B4-BE49-F238E27FC236}">
                  <a16:creationId xmlns:a16="http://schemas.microsoft.com/office/drawing/2014/main" id="{981A6B3B-4AAF-21C3-6387-D1E86F56AA94}"/>
                </a:ext>
              </a:extLst>
            </p:cNvPr>
            <p:cNvPicPr>
              <a:picLocks noChangeAspect="1"/>
            </p:cNvPicPr>
            <p:nvPr/>
          </p:nvPicPr>
          <p:blipFill>
            <a:blip r:embed="rId11" cstate="print"/>
            <a:stretch>
              <a:fillRect/>
            </a:stretch>
          </p:blipFill>
          <p:spPr>
            <a:xfrm>
              <a:off x="841128" y="4141128"/>
              <a:ext cx="1857634" cy="1638529"/>
            </a:xfrm>
            <a:prstGeom prst="rect">
              <a:avLst/>
            </a:prstGeom>
          </p:spPr>
        </p:pic>
        <p:pic>
          <p:nvPicPr>
            <p:cNvPr id="14" name="Image 13">
              <a:extLst>
                <a:ext uri="{FF2B5EF4-FFF2-40B4-BE49-F238E27FC236}">
                  <a16:creationId xmlns:a16="http://schemas.microsoft.com/office/drawing/2014/main" id="{255E8D71-AC2F-9337-3EB4-F085C5D3D6EE}"/>
                </a:ext>
              </a:extLst>
            </p:cNvPr>
            <p:cNvPicPr>
              <a:picLocks noChangeAspect="1"/>
            </p:cNvPicPr>
            <p:nvPr/>
          </p:nvPicPr>
          <p:blipFill>
            <a:blip r:embed="rId12" cstate="print"/>
            <a:stretch>
              <a:fillRect/>
            </a:stretch>
          </p:blipFill>
          <p:spPr>
            <a:xfrm>
              <a:off x="143097" y="5521107"/>
              <a:ext cx="3253696" cy="172327"/>
            </a:xfrm>
            <a:prstGeom prst="rect">
              <a:avLst/>
            </a:prstGeom>
          </p:spPr>
        </p:pic>
      </p:grpSp>
      <p:pic>
        <p:nvPicPr>
          <p:cNvPr id="15" name="Image 14">
            <a:extLst>
              <a:ext uri="{FF2B5EF4-FFF2-40B4-BE49-F238E27FC236}">
                <a16:creationId xmlns:a16="http://schemas.microsoft.com/office/drawing/2014/main" id="{C124D6D5-D873-48D8-89C8-5FA59BB098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0573" y="4621803"/>
            <a:ext cx="748800" cy="748800"/>
          </a:xfrm>
          <a:prstGeom prst="rect">
            <a:avLst/>
          </a:prstGeom>
          <a:solidFill>
            <a:schemeClr val="bg1"/>
          </a:solidFill>
        </p:spPr>
      </p:pic>
      <p:pic>
        <p:nvPicPr>
          <p:cNvPr id="4" name="Image 3" descr="Une image contenant texte, mots croisés, point, monochrome&#10;&#10;Description générée automatiquement">
            <a:extLst>
              <a:ext uri="{FF2B5EF4-FFF2-40B4-BE49-F238E27FC236}">
                <a16:creationId xmlns:a16="http://schemas.microsoft.com/office/drawing/2014/main" id="{8E4589E5-DE2A-67E7-BD9D-B3F6BF4E9A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52635" y="4203945"/>
            <a:ext cx="1718970" cy="2295331"/>
          </a:xfrm>
          <a:prstGeom prst="rect">
            <a:avLst/>
          </a:prstGeom>
        </p:spPr>
      </p:pic>
      <p:pic>
        <p:nvPicPr>
          <p:cNvPr id="16" name="Image 15">
            <a:extLst>
              <a:ext uri="{FF2B5EF4-FFF2-40B4-BE49-F238E27FC236}">
                <a16:creationId xmlns:a16="http://schemas.microsoft.com/office/drawing/2014/main" id="{5AFE43FA-FE31-C929-40A8-809976B32C00}"/>
              </a:ext>
            </a:extLst>
          </p:cNvPr>
          <p:cNvPicPr>
            <a:picLocks noChangeAspect="1"/>
          </p:cNvPicPr>
          <p:nvPr/>
        </p:nvPicPr>
        <p:blipFill>
          <a:blip r:embed="rId15"/>
          <a:stretch>
            <a:fillRect/>
          </a:stretch>
        </p:blipFill>
        <p:spPr>
          <a:xfrm>
            <a:off x="7811100" y="4203945"/>
            <a:ext cx="2365929" cy="2446050"/>
          </a:xfrm>
          <a:prstGeom prst="rect">
            <a:avLst/>
          </a:prstGeom>
        </p:spPr>
      </p:pic>
      <p:pic>
        <p:nvPicPr>
          <p:cNvPr id="17" name="Image 16">
            <a:extLst>
              <a:ext uri="{FF2B5EF4-FFF2-40B4-BE49-F238E27FC236}">
                <a16:creationId xmlns:a16="http://schemas.microsoft.com/office/drawing/2014/main" id="{AFCB638E-8503-F7D7-9328-74D96EB62948}"/>
              </a:ext>
            </a:extLst>
          </p:cNvPr>
          <p:cNvPicPr>
            <a:picLocks noChangeAspect="1"/>
          </p:cNvPicPr>
          <p:nvPr/>
        </p:nvPicPr>
        <p:blipFill>
          <a:blip r:embed="rId16"/>
          <a:stretch>
            <a:fillRect/>
          </a:stretch>
        </p:blipFill>
        <p:spPr>
          <a:xfrm>
            <a:off x="8730115" y="4485902"/>
            <a:ext cx="1446914" cy="1626376"/>
          </a:xfrm>
          <a:prstGeom prst="rect">
            <a:avLst/>
          </a:prstGeom>
        </p:spPr>
      </p:pic>
    </p:spTree>
    <p:extLst>
      <p:ext uri="{BB962C8B-B14F-4D97-AF65-F5344CB8AC3E}">
        <p14:creationId xmlns:p14="http://schemas.microsoft.com/office/powerpoint/2010/main" val="243234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A8F81-CBA3-70B5-4FC4-CAE7E8059E5D}"/>
              </a:ext>
            </a:extLst>
          </p:cNvPr>
          <p:cNvSpPr>
            <a:spLocks noGrp="1"/>
          </p:cNvSpPr>
          <p:nvPr>
            <p:ph type="ctrTitle"/>
          </p:nvPr>
        </p:nvSpPr>
        <p:spPr>
          <a:xfrm>
            <a:off x="818771" y="3795902"/>
            <a:ext cx="11102197" cy="1073683"/>
          </a:xfrm>
        </p:spPr>
        <p:txBody>
          <a:bodyPr>
            <a:normAutofit fontScale="90000"/>
          </a:bodyPr>
          <a:lstStyle/>
          <a:p>
            <a:r>
              <a:rPr lang="fr-FR" sz="3600" b="1" dirty="0"/>
              <a:t>Art et Epilepsie: quelles relations ?</a:t>
            </a:r>
            <a:br>
              <a:rPr lang="fr-FR" sz="3600" b="1" dirty="0"/>
            </a:br>
            <a:br>
              <a:rPr lang="en-US" sz="3600" b="1" dirty="0"/>
            </a:br>
            <a:br>
              <a:rPr lang="en-US" sz="3600" b="1" dirty="0"/>
            </a:br>
            <a:r>
              <a:rPr lang="en-US" sz="2200" b="1" dirty="0"/>
              <a:t>Fabrice Bartolomei</a:t>
            </a:r>
            <a:br>
              <a:rPr lang="en-US" sz="2200" b="1" dirty="0"/>
            </a:br>
            <a:br>
              <a:rPr lang="en-US" sz="2200" b="1" dirty="0"/>
            </a:br>
            <a:r>
              <a:rPr lang="en-US" sz="2200" b="1" dirty="0"/>
              <a:t>Aix Marseille Université</a:t>
            </a:r>
            <a:br>
              <a:rPr lang="en-US" sz="2200" b="1" dirty="0"/>
            </a:br>
            <a:r>
              <a:rPr lang="en-US" sz="2200" b="1" dirty="0"/>
              <a:t>Epileptology and Clinical Neurophysiology Department, Timone Hospital</a:t>
            </a:r>
            <a:br>
              <a:rPr lang="en-US" sz="2200" b="1" dirty="0"/>
            </a:br>
            <a:r>
              <a:rPr lang="en-US" sz="2200" b="1" dirty="0" err="1"/>
              <a:t>Institut</a:t>
            </a:r>
            <a:r>
              <a:rPr lang="en-US" sz="2200" b="1" dirty="0"/>
              <a:t> de Neuroscience des </a:t>
            </a:r>
            <a:r>
              <a:rPr lang="en-US" sz="2200" b="1" dirty="0" err="1"/>
              <a:t>Systèmes</a:t>
            </a:r>
            <a:r>
              <a:rPr lang="en-US" sz="2200" b="1" dirty="0"/>
              <a:t>, INSERM/AMU</a:t>
            </a:r>
            <a:endParaRPr lang="en-US" sz="3600" b="1" dirty="0"/>
          </a:p>
        </p:txBody>
      </p:sp>
      <p:pic>
        <p:nvPicPr>
          <p:cNvPr id="4" name="Image 3">
            <a:extLst>
              <a:ext uri="{FF2B5EF4-FFF2-40B4-BE49-F238E27FC236}">
                <a16:creationId xmlns:a16="http://schemas.microsoft.com/office/drawing/2014/main" id="{005B7F21-8EA9-22F9-ED81-CE2A1E049094}"/>
              </a:ext>
            </a:extLst>
          </p:cNvPr>
          <p:cNvPicPr>
            <a:picLocks noChangeAspect="1"/>
          </p:cNvPicPr>
          <p:nvPr/>
        </p:nvPicPr>
        <p:blipFill>
          <a:blip r:embed="rId2"/>
          <a:stretch>
            <a:fillRect/>
          </a:stretch>
        </p:blipFill>
        <p:spPr>
          <a:xfrm>
            <a:off x="0" y="0"/>
            <a:ext cx="12192000" cy="1595887"/>
          </a:xfrm>
          <a:prstGeom prst="rect">
            <a:avLst/>
          </a:prstGeom>
        </p:spPr>
      </p:pic>
      <p:pic>
        <p:nvPicPr>
          <p:cNvPr id="6" name="Image 5">
            <a:extLst>
              <a:ext uri="{FF2B5EF4-FFF2-40B4-BE49-F238E27FC236}">
                <a16:creationId xmlns:a16="http://schemas.microsoft.com/office/drawing/2014/main" id="{12C98F7F-F628-404C-73F2-CFF57C391D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885086" y="5802154"/>
            <a:ext cx="1751162" cy="805535"/>
          </a:xfrm>
          <a:prstGeom prst="rect">
            <a:avLst/>
          </a:prstGeom>
        </p:spPr>
      </p:pic>
      <p:pic>
        <p:nvPicPr>
          <p:cNvPr id="8" name="Image 7">
            <a:extLst>
              <a:ext uri="{FF2B5EF4-FFF2-40B4-BE49-F238E27FC236}">
                <a16:creationId xmlns:a16="http://schemas.microsoft.com/office/drawing/2014/main" id="{882333A9-1494-5750-9AEE-ABFC2BE7030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905696" y="5534088"/>
            <a:ext cx="941492" cy="1133634"/>
          </a:xfrm>
          <a:prstGeom prst="rect">
            <a:avLst/>
          </a:prstGeom>
        </p:spPr>
      </p:pic>
      <p:pic>
        <p:nvPicPr>
          <p:cNvPr id="10" name="Image 9">
            <a:extLst>
              <a:ext uri="{FF2B5EF4-FFF2-40B4-BE49-F238E27FC236}">
                <a16:creationId xmlns:a16="http://schemas.microsoft.com/office/drawing/2014/main" id="{8873062F-8FC7-EC24-7F11-C4CE8E380AC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6369869" y="5804683"/>
            <a:ext cx="1641187" cy="925598"/>
          </a:xfrm>
          <a:prstGeom prst="rect">
            <a:avLst/>
          </a:prstGeom>
        </p:spPr>
      </p:pic>
      <p:grpSp>
        <p:nvGrpSpPr>
          <p:cNvPr id="17" name="Groupe 16">
            <a:extLst>
              <a:ext uri="{FF2B5EF4-FFF2-40B4-BE49-F238E27FC236}">
                <a16:creationId xmlns:a16="http://schemas.microsoft.com/office/drawing/2014/main" id="{8F97C305-F4CC-0895-64E9-763D06D72DE5}"/>
              </a:ext>
            </a:extLst>
          </p:cNvPr>
          <p:cNvGrpSpPr/>
          <p:nvPr/>
        </p:nvGrpSpPr>
        <p:grpSpPr>
          <a:xfrm>
            <a:off x="229361" y="5029193"/>
            <a:ext cx="3253696" cy="1638529"/>
            <a:chOff x="143097" y="4141128"/>
            <a:chExt cx="3253696" cy="1638529"/>
          </a:xfrm>
        </p:grpSpPr>
        <p:pic>
          <p:nvPicPr>
            <p:cNvPr id="14" name="Image 13">
              <a:extLst>
                <a:ext uri="{FF2B5EF4-FFF2-40B4-BE49-F238E27FC236}">
                  <a16:creationId xmlns:a16="http://schemas.microsoft.com/office/drawing/2014/main" id="{CE7FC12A-0CD1-C0F8-9E9F-5183D986EE95}"/>
                </a:ext>
              </a:extLst>
            </p:cNvPr>
            <p:cNvPicPr>
              <a:picLocks noChangeAspect="1"/>
            </p:cNvPicPr>
            <p:nvPr/>
          </p:nvPicPr>
          <p:blipFill>
            <a:blip r:embed="rId9"/>
            <a:stretch>
              <a:fillRect/>
            </a:stretch>
          </p:blipFill>
          <p:spPr>
            <a:xfrm>
              <a:off x="841128" y="4141128"/>
              <a:ext cx="1857634" cy="1638529"/>
            </a:xfrm>
            <a:prstGeom prst="rect">
              <a:avLst/>
            </a:prstGeom>
          </p:spPr>
        </p:pic>
        <p:pic>
          <p:nvPicPr>
            <p:cNvPr id="16" name="Image 15">
              <a:extLst>
                <a:ext uri="{FF2B5EF4-FFF2-40B4-BE49-F238E27FC236}">
                  <a16:creationId xmlns:a16="http://schemas.microsoft.com/office/drawing/2014/main" id="{73AF0682-BED7-6909-939B-7F758CC43679}"/>
                </a:ext>
              </a:extLst>
            </p:cNvPr>
            <p:cNvPicPr>
              <a:picLocks noChangeAspect="1"/>
            </p:cNvPicPr>
            <p:nvPr/>
          </p:nvPicPr>
          <p:blipFill>
            <a:blip r:embed="rId10"/>
            <a:stretch>
              <a:fillRect/>
            </a:stretch>
          </p:blipFill>
          <p:spPr>
            <a:xfrm>
              <a:off x="143097" y="5521107"/>
              <a:ext cx="3253696" cy="172327"/>
            </a:xfrm>
            <a:prstGeom prst="rect">
              <a:avLst/>
            </a:prstGeom>
          </p:spPr>
        </p:pic>
      </p:grpSp>
      <p:pic>
        <p:nvPicPr>
          <p:cNvPr id="3" name="Image 2">
            <a:extLst>
              <a:ext uri="{FF2B5EF4-FFF2-40B4-BE49-F238E27FC236}">
                <a16:creationId xmlns:a16="http://schemas.microsoft.com/office/drawing/2014/main" id="{111E68C1-8AC9-A06F-181D-78310202C1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6632" y="4332743"/>
            <a:ext cx="764336" cy="748800"/>
          </a:xfrm>
          <a:prstGeom prst="rect">
            <a:avLst/>
          </a:prstGeom>
        </p:spPr>
      </p:pic>
      <p:pic>
        <p:nvPicPr>
          <p:cNvPr id="5" name="Picture 2" descr="Publications | galvani">
            <a:extLst>
              <a:ext uri="{FF2B5EF4-FFF2-40B4-BE49-F238E27FC236}">
                <a16:creationId xmlns:a16="http://schemas.microsoft.com/office/drawing/2014/main" id="{006E4D2A-1449-6443-3091-F727C8177C5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10907" y="5518682"/>
            <a:ext cx="894920" cy="748800"/>
          </a:xfrm>
          <a:prstGeom prst="rect">
            <a:avLst/>
          </a:prstGeom>
          <a:solidFill>
            <a:schemeClr val="bg1"/>
          </a:solidFill>
        </p:spPr>
      </p:pic>
      <p:pic>
        <p:nvPicPr>
          <p:cNvPr id="7" name="Image 10">
            <a:extLst>
              <a:ext uri="{FF2B5EF4-FFF2-40B4-BE49-F238E27FC236}">
                <a16:creationId xmlns:a16="http://schemas.microsoft.com/office/drawing/2014/main" id="{66CFFD0F-4BBA-0FD6-9170-AE5A0D04F5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1978" y="5486485"/>
            <a:ext cx="748800" cy="748800"/>
          </a:xfrm>
          <a:prstGeom prst="rect">
            <a:avLst/>
          </a:prstGeom>
          <a:solidFill>
            <a:schemeClr val="bg1"/>
          </a:solidFill>
        </p:spPr>
      </p:pic>
      <p:pic>
        <p:nvPicPr>
          <p:cNvPr id="15" name="Image 14">
            <a:extLst>
              <a:ext uri="{FF2B5EF4-FFF2-40B4-BE49-F238E27FC236}">
                <a16:creationId xmlns:a16="http://schemas.microsoft.com/office/drawing/2014/main" id="{402CECA0-C689-9A61-B817-A30934C159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900227" y="5854504"/>
            <a:ext cx="1751162" cy="805535"/>
          </a:xfrm>
          <a:prstGeom prst="rect">
            <a:avLst/>
          </a:prstGeom>
        </p:spPr>
      </p:pic>
      <p:pic>
        <p:nvPicPr>
          <p:cNvPr id="18" name="Image 17">
            <a:extLst>
              <a:ext uri="{FF2B5EF4-FFF2-40B4-BE49-F238E27FC236}">
                <a16:creationId xmlns:a16="http://schemas.microsoft.com/office/drawing/2014/main" id="{03FAA0A6-1C51-4445-47DB-B53504C98C2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920837" y="5586438"/>
            <a:ext cx="941492" cy="1133634"/>
          </a:xfrm>
          <a:prstGeom prst="rect">
            <a:avLst/>
          </a:prstGeom>
        </p:spPr>
      </p:pic>
      <p:pic>
        <p:nvPicPr>
          <p:cNvPr id="19" name="Image 18">
            <a:extLst>
              <a:ext uri="{FF2B5EF4-FFF2-40B4-BE49-F238E27FC236}">
                <a16:creationId xmlns:a16="http://schemas.microsoft.com/office/drawing/2014/main" id="{66022FDB-6041-3EEA-3EDA-C532E98DD87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6385010" y="5857033"/>
            <a:ext cx="1641187" cy="925598"/>
          </a:xfrm>
          <a:prstGeom prst="rect">
            <a:avLst/>
          </a:prstGeom>
        </p:spPr>
      </p:pic>
      <p:grpSp>
        <p:nvGrpSpPr>
          <p:cNvPr id="20" name="Groupe 19">
            <a:extLst>
              <a:ext uri="{FF2B5EF4-FFF2-40B4-BE49-F238E27FC236}">
                <a16:creationId xmlns:a16="http://schemas.microsoft.com/office/drawing/2014/main" id="{DF29DFA3-7EC7-1082-FB87-9776499C1BE4}"/>
              </a:ext>
            </a:extLst>
          </p:cNvPr>
          <p:cNvGrpSpPr/>
          <p:nvPr/>
        </p:nvGrpSpPr>
        <p:grpSpPr>
          <a:xfrm>
            <a:off x="244502" y="5081543"/>
            <a:ext cx="3253696" cy="1638529"/>
            <a:chOff x="143097" y="4141128"/>
            <a:chExt cx="3253696" cy="1638529"/>
          </a:xfrm>
        </p:grpSpPr>
        <p:pic>
          <p:nvPicPr>
            <p:cNvPr id="21" name="Image 20">
              <a:extLst>
                <a:ext uri="{FF2B5EF4-FFF2-40B4-BE49-F238E27FC236}">
                  <a16:creationId xmlns:a16="http://schemas.microsoft.com/office/drawing/2014/main" id="{01892F12-BAD8-3383-A677-C53437A41BF4}"/>
                </a:ext>
              </a:extLst>
            </p:cNvPr>
            <p:cNvPicPr>
              <a:picLocks noChangeAspect="1"/>
            </p:cNvPicPr>
            <p:nvPr/>
          </p:nvPicPr>
          <p:blipFill>
            <a:blip r:embed="rId9"/>
            <a:stretch>
              <a:fillRect/>
            </a:stretch>
          </p:blipFill>
          <p:spPr>
            <a:xfrm>
              <a:off x="841128" y="4141128"/>
              <a:ext cx="1857634" cy="1638529"/>
            </a:xfrm>
            <a:prstGeom prst="rect">
              <a:avLst/>
            </a:prstGeom>
          </p:spPr>
        </p:pic>
        <p:pic>
          <p:nvPicPr>
            <p:cNvPr id="22" name="Image 21">
              <a:extLst>
                <a:ext uri="{FF2B5EF4-FFF2-40B4-BE49-F238E27FC236}">
                  <a16:creationId xmlns:a16="http://schemas.microsoft.com/office/drawing/2014/main" id="{9FD1B093-B7AC-96FA-1506-781D1D4ED552}"/>
                </a:ext>
              </a:extLst>
            </p:cNvPr>
            <p:cNvPicPr>
              <a:picLocks noChangeAspect="1"/>
            </p:cNvPicPr>
            <p:nvPr/>
          </p:nvPicPr>
          <p:blipFill>
            <a:blip r:embed="rId10"/>
            <a:stretch>
              <a:fillRect/>
            </a:stretch>
          </p:blipFill>
          <p:spPr>
            <a:xfrm>
              <a:off x="143097" y="5521107"/>
              <a:ext cx="3253696" cy="172327"/>
            </a:xfrm>
            <a:prstGeom prst="rect">
              <a:avLst/>
            </a:prstGeom>
          </p:spPr>
        </p:pic>
      </p:grpSp>
      <p:pic>
        <p:nvPicPr>
          <p:cNvPr id="23" name="Picture 2" descr="Publications | galvani">
            <a:extLst>
              <a:ext uri="{FF2B5EF4-FFF2-40B4-BE49-F238E27FC236}">
                <a16:creationId xmlns:a16="http://schemas.microsoft.com/office/drawing/2014/main" id="{F11EF378-09A9-81A5-91DE-55E7D29B0D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26048" y="5571032"/>
            <a:ext cx="894920" cy="748800"/>
          </a:xfrm>
          <a:prstGeom prst="rect">
            <a:avLst/>
          </a:prstGeom>
          <a:solidFill>
            <a:schemeClr val="bg1"/>
          </a:solidFill>
        </p:spPr>
      </p:pic>
      <p:pic>
        <p:nvPicPr>
          <p:cNvPr id="24" name="Image 10">
            <a:extLst>
              <a:ext uri="{FF2B5EF4-FFF2-40B4-BE49-F238E27FC236}">
                <a16:creationId xmlns:a16="http://schemas.microsoft.com/office/drawing/2014/main" id="{AD12C579-5207-5F15-4610-2C8A81EC01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689" y="5489462"/>
            <a:ext cx="748800" cy="748800"/>
          </a:xfrm>
          <a:prstGeom prst="rect">
            <a:avLst/>
          </a:prstGeom>
          <a:solidFill>
            <a:schemeClr val="bg1"/>
          </a:solidFill>
        </p:spPr>
      </p:pic>
      <p:sp>
        <p:nvSpPr>
          <p:cNvPr id="9" name="Titre 5">
            <a:extLst>
              <a:ext uri="{FF2B5EF4-FFF2-40B4-BE49-F238E27FC236}">
                <a16:creationId xmlns:a16="http://schemas.microsoft.com/office/drawing/2014/main" id="{B37E927D-2968-6D7A-E72C-AEC7ACF4CB4A}"/>
              </a:ext>
            </a:extLst>
          </p:cNvPr>
          <p:cNvSpPr txBox="1">
            <a:spLocks/>
          </p:cNvSpPr>
          <p:nvPr/>
        </p:nvSpPr>
        <p:spPr>
          <a:xfrm>
            <a:off x="1079389" y="30663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dirty="0"/>
          </a:p>
        </p:txBody>
      </p:sp>
    </p:spTree>
    <p:extLst>
      <p:ext uri="{BB962C8B-B14F-4D97-AF65-F5344CB8AC3E}">
        <p14:creationId xmlns:p14="http://schemas.microsoft.com/office/powerpoint/2010/main" val="374013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9001D4-1D5E-9A61-AB10-4B29818EC9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236EC9-F5C6-E7BD-1CB9-FD0C2F36411B}"/>
              </a:ext>
            </a:extLst>
          </p:cNvPr>
          <p:cNvSpPr>
            <a:spLocks noGrp="1"/>
          </p:cNvSpPr>
          <p:nvPr>
            <p:ph type="title"/>
          </p:nvPr>
        </p:nvSpPr>
        <p:spPr>
          <a:xfrm>
            <a:off x="838200" y="365125"/>
            <a:ext cx="10515600" cy="1325563"/>
          </a:xfrm>
        </p:spPr>
        <p:txBody>
          <a:bodyPr/>
          <a:lstStyle/>
          <a:p>
            <a:r>
              <a:rPr lang="fr-FR" dirty="0">
                <a:solidFill>
                  <a:srgbClr val="B09164"/>
                </a:solidFill>
              </a:rPr>
              <a:t>Art &amp; Epilepsie</a:t>
            </a:r>
          </a:p>
        </p:txBody>
      </p:sp>
      <p:sp>
        <p:nvSpPr>
          <p:cNvPr id="4" name="Rectangle 1">
            <a:extLst>
              <a:ext uri="{FF2B5EF4-FFF2-40B4-BE49-F238E27FC236}">
                <a16:creationId xmlns:a16="http://schemas.microsoft.com/office/drawing/2014/main" id="{3278B09E-54AB-6D77-EA56-9E47820445A5}"/>
              </a:ext>
            </a:extLst>
          </p:cNvPr>
          <p:cNvSpPr>
            <a:spLocks noGrp="1" noChangeArrowheads="1"/>
          </p:cNvSpPr>
          <p:nvPr>
            <p:ph idx="1"/>
          </p:nvPr>
        </p:nvSpPr>
        <p:spPr bwMode="auto">
          <a:xfrm>
            <a:off x="838200" y="2082082"/>
            <a:ext cx="10515600" cy="383842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endParaRPr lang="fr-FR" altLang="fr-FR" dirty="0">
              <a:solidFill>
                <a:srgbClr val="B09164"/>
              </a:solidFill>
            </a:endParaRPr>
          </a:p>
          <a:p>
            <a:pPr lvl="0"/>
            <a:r>
              <a:rPr lang="fr-FR" altLang="fr-FR" dirty="0">
                <a:solidFill>
                  <a:srgbClr val="B09164"/>
                </a:solidFill>
              </a:rPr>
              <a:t>Quelles sont les représentations artistiques de l’Epilepsie ?</a:t>
            </a:r>
          </a:p>
          <a:p>
            <a:pPr lvl="0"/>
            <a:endParaRPr lang="fr-FR" altLang="fr-FR" dirty="0">
              <a:solidFill>
                <a:srgbClr val="B09164"/>
              </a:solidFill>
            </a:endParaRPr>
          </a:p>
          <a:p>
            <a:pPr lvl="0"/>
            <a:r>
              <a:rPr lang="fr-FR" altLang="fr-FR" dirty="0">
                <a:solidFill>
                  <a:srgbClr val="B09164"/>
                </a:solidFill>
              </a:rPr>
              <a:t>Comment l’épilepsie a influencé la vie et l'œuvre de certains artistes ? </a:t>
            </a:r>
          </a:p>
          <a:p>
            <a:pPr lvl="0"/>
            <a:endParaRPr lang="fr-FR" altLang="fr-FR" dirty="0">
              <a:solidFill>
                <a:srgbClr val="B09164"/>
              </a:solidFill>
            </a:endParaRPr>
          </a:p>
          <a:p>
            <a:pPr lvl="0"/>
            <a:r>
              <a:rPr lang="fr-FR" altLang="fr-FR" dirty="0">
                <a:solidFill>
                  <a:srgbClr val="B09164"/>
                </a:solidFill>
              </a:rPr>
              <a:t>Comment l’art peut servir d’outil thérapeutique pour les personnes avec épilepsie</a:t>
            </a:r>
          </a:p>
        </p:txBody>
      </p:sp>
    </p:spTree>
    <p:extLst>
      <p:ext uri="{BB962C8B-B14F-4D97-AF65-F5344CB8AC3E}">
        <p14:creationId xmlns:p14="http://schemas.microsoft.com/office/powerpoint/2010/main" val="389474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22734-7B63-E160-F7A3-61C9B1AA04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E0A87F-9DF5-2134-808F-AEF7C9C1618D}"/>
              </a:ext>
            </a:extLst>
          </p:cNvPr>
          <p:cNvSpPr>
            <a:spLocks noGrp="1"/>
          </p:cNvSpPr>
          <p:nvPr>
            <p:ph type="ctrTitle"/>
          </p:nvPr>
        </p:nvSpPr>
        <p:spPr>
          <a:xfrm>
            <a:off x="1181100" y="1660586"/>
            <a:ext cx="9829799" cy="3411747"/>
          </a:xfrm>
        </p:spPr>
        <p:txBody>
          <a:bodyPr/>
          <a:lstStyle/>
          <a:p>
            <a:r>
              <a:rPr lang="fr-FR" b="1" dirty="0"/>
              <a:t>Art &amp; Epilepsie</a:t>
            </a:r>
            <a:br>
              <a:rPr lang="fr-FR" b="1" dirty="0"/>
            </a:br>
            <a:br>
              <a:rPr lang="fr-FR" sz="4800" b="1" dirty="0"/>
            </a:br>
            <a:r>
              <a:rPr lang="fr-FR" sz="4800" dirty="0"/>
              <a:t>Quelles sont les représentations artistiques de l’Epilepsie ?</a:t>
            </a:r>
            <a:endParaRPr lang="fr-FR" dirty="0"/>
          </a:p>
        </p:txBody>
      </p:sp>
    </p:spTree>
    <p:extLst>
      <p:ext uri="{BB962C8B-B14F-4D97-AF65-F5344CB8AC3E}">
        <p14:creationId xmlns:p14="http://schemas.microsoft.com/office/powerpoint/2010/main" val="402001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364D19B-008C-3BDA-BA65-59A0720C9CA3}"/>
              </a:ext>
            </a:extLst>
          </p:cNvPr>
          <p:cNvSpPr>
            <a:spLocks noGrp="1"/>
          </p:cNvSpPr>
          <p:nvPr>
            <p:ph type="title"/>
          </p:nvPr>
        </p:nvSpPr>
        <p:spPr>
          <a:xfrm>
            <a:off x="306491" y="0"/>
            <a:ext cx="11235652" cy="1143000"/>
          </a:xfrm>
        </p:spPr>
        <p:txBody>
          <a:bodyPr>
            <a:noAutofit/>
          </a:bodyPr>
          <a:lstStyle/>
          <a:p>
            <a:r>
              <a:rPr lang="fr-FR" altLang="fr-FR" sz="2800" b="1" dirty="0">
                <a:latin typeface="+mn-lt"/>
              </a:rPr>
              <a:t>Représentations surnaturelles de l’Epilepsie dans l’antiquité Gréco-Latine</a:t>
            </a:r>
          </a:p>
        </p:txBody>
      </p:sp>
      <p:sp>
        <p:nvSpPr>
          <p:cNvPr id="6" name="Espace réservé du contenu 2">
            <a:extLst>
              <a:ext uri="{FF2B5EF4-FFF2-40B4-BE49-F238E27FC236}">
                <a16:creationId xmlns:a16="http://schemas.microsoft.com/office/drawing/2014/main" id="{7AF80FF4-0D3E-0180-79F5-1CF931A790A4}"/>
              </a:ext>
            </a:extLst>
          </p:cNvPr>
          <p:cNvSpPr>
            <a:spLocks noGrp="1"/>
          </p:cNvSpPr>
          <p:nvPr>
            <p:ph idx="1"/>
          </p:nvPr>
        </p:nvSpPr>
        <p:spPr>
          <a:xfrm>
            <a:off x="5406013" y="1016794"/>
            <a:ext cx="4415675" cy="4824412"/>
          </a:xfrm>
        </p:spPr>
        <p:txBody>
          <a:bodyPr>
            <a:normAutofit/>
          </a:bodyPr>
          <a:lstStyle/>
          <a:p>
            <a:pPr>
              <a:defRPr/>
            </a:pPr>
            <a:endParaRPr lang="fr-FR" dirty="0"/>
          </a:p>
          <a:p>
            <a:pPr>
              <a:defRPr/>
            </a:pPr>
            <a:r>
              <a:rPr lang="fr-FR" sz="2400" b="1" dirty="0"/>
              <a:t>« Mal Sacré »</a:t>
            </a:r>
            <a:r>
              <a:rPr lang="fr-FR" sz="2400" dirty="0"/>
              <a:t>: Caelius </a:t>
            </a:r>
            <a:r>
              <a:rPr lang="fr-FR" sz="2400" dirty="0" err="1"/>
              <a:t>Aurelien</a:t>
            </a:r>
            <a:r>
              <a:rPr lang="fr-FR" sz="2400" dirty="0"/>
              <a:t> explique que cette dénomination provient soit que c’est un pouvoir divin qui a été envoyé soit parce qu’elle corrompt l’âme des sujets qui est la partie sacrée du sujet (Chiron, 2002)</a:t>
            </a:r>
          </a:p>
          <a:p>
            <a:pPr>
              <a:defRPr/>
            </a:pPr>
            <a:endParaRPr lang="fr-FR" sz="2400" b="1" dirty="0"/>
          </a:p>
          <a:p>
            <a:pPr>
              <a:defRPr/>
            </a:pPr>
            <a:r>
              <a:rPr lang="fr-FR" sz="2400" b="1" dirty="0"/>
              <a:t>Représentations liées à des croyances magiques et superstitieuses</a:t>
            </a:r>
          </a:p>
          <a:p>
            <a:pPr>
              <a:defRPr/>
            </a:pPr>
            <a:endParaRPr lang="fr-FR" dirty="0"/>
          </a:p>
          <a:p>
            <a:pPr>
              <a:defRPr/>
            </a:pPr>
            <a:endParaRPr lang="fr-FR" dirty="0"/>
          </a:p>
        </p:txBody>
      </p:sp>
      <p:sp>
        <p:nvSpPr>
          <p:cNvPr id="7" name="ZoneTexte 1">
            <a:extLst>
              <a:ext uri="{FF2B5EF4-FFF2-40B4-BE49-F238E27FC236}">
                <a16:creationId xmlns:a16="http://schemas.microsoft.com/office/drawing/2014/main" id="{A5D7B0C7-591D-52E0-C1F1-5623F38FB1EE}"/>
              </a:ext>
            </a:extLst>
          </p:cNvPr>
          <p:cNvSpPr txBox="1">
            <a:spLocks noChangeArrowheads="1"/>
          </p:cNvSpPr>
          <p:nvPr/>
        </p:nvSpPr>
        <p:spPr bwMode="auto">
          <a:xfrm>
            <a:off x="10614025" y="4250554"/>
            <a:ext cx="15779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fr-FR" sz="2400" dirty="0" err="1"/>
              <a:t>Héracles</a:t>
            </a:r>
            <a:endParaRPr lang="en-GB" altLang="fr-FR" sz="2400" dirty="0"/>
          </a:p>
          <a:p>
            <a:pPr>
              <a:spcBef>
                <a:spcPct val="0"/>
              </a:spcBef>
              <a:buFontTx/>
              <a:buNone/>
            </a:pPr>
            <a:endParaRPr lang="en-GB" altLang="fr-FR" sz="2400" dirty="0"/>
          </a:p>
          <a:p>
            <a:pPr>
              <a:spcBef>
                <a:spcPct val="0"/>
              </a:spcBef>
              <a:buFontTx/>
              <a:buNone/>
            </a:pPr>
            <a:r>
              <a:rPr lang="en-GB" altLang="fr-FR" sz="2400" dirty="0"/>
              <a:t>Jules César</a:t>
            </a:r>
          </a:p>
          <a:p>
            <a:pPr>
              <a:spcBef>
                <a:spcPct val="0"/>
              </a:spcBef>
              <a:buFontTx/>
              <a:buNone/>
            </a:pPr>
            <a:endParaRPr lang="en-GB" altLang="fr-FR" sz="2400" dirty="0"/>
          </a:p>
          <a:p>
            <a:pPr>
              <a:spcBef>
                <a:spcPct val="0"/>
              </a:spcBef>
              <a:buFontTx/>
              <a:buNone/>
            </a:pPr>
            <a:r>
              <a:rPr lang="en-GB" altLang="fr-FR" sz="2400" dirty="0" err="1"/>
              <a:t>Plotin</a:t>
            </a:r>
            <a:endParaRPr lang="en-GB" altLang="fr-FR" sz="2400" dirty="0"/>
          </a:p>
        </p:txBody>
      </p:sp>
      <p:pic>
        <p:nvPicPr>
          <p:cNvPr id="8" name="Image 1">
            <a:extLst>
              <a:ext uri="{FF2B5EF4-FFF2-40B4-BE49-F238E27FC236}">
                <a16:creationId xmlns:a16="http://schemas.microsoft.com/office/drawing/2014/main" id="{7EB94CC3-972C-95BA-3C7B-D6A2D90573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08868" y="1175952"/>
            <a:ext cx="1428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44F02134-7C6E-4A31-558D-F00373C67360}"/>
              </a:ext>
            </a:extLst>
          </p:cNvPr>
          <p:cNvPicPr>
            <a:picLocks noChangeAspect="1"/>
          </p:cNvPicPr>
          <p:nvPr/>
        </p:nvPicPr>
        <p:blipFill>
          <a:blip r:embed="rId4"/>
          <a:stretch>
            <a:fillRect/>
          </a:stretch>
        </p:blipFill>
        <p:spPr>
          <a:xfrm>
            <a:off x="177553" y="1698145"/>
            <a:ext cx="2340084" cy="3461710"/>
          </a:xfrm>
          <a:prstGeom prst="rect">
            <a:avLst/>
          </a:prstGeom>
        </p:spPr>
      </p:pic>
      <p:sp>
        <p:nvSpPr>
          <p:cNvPr id="10" name="ZoneTexte 9">
            <a:extLst>
              <a:ext uri="{FF2B5EF4-FFF2-40B4-BE49-F238E27FC236}">
                <a16:creationId xmlns:a16="http://schemas.microsoft.com/office/drawing/2014/main" id="{3877E486-8791-C854-F474-40FA4A8744D2}"/>
              </a:ext>
            </a:extLst>
          </p:cNvPr>
          <p:cNvSpPr txBox="1"/>
          <p:nvPr/>
        </p:nvSpPr>
        <p:spPr>
          <a:xfrm>
            <a:off x="177553" y="6070703"/>
            <a:ext cx="4867486" cy="369332"/>
          </a:xfrm>
          <a:prstGeom prst="rect">
            <a:avLst/>
          </a:prstGeom>
          <a:noFill/>
        </p:spPr>
        <p:txBody>
          <a:bodyPr wrap="none" rtlCol="0">
            <a:spAutoFit/>
          </a:bodyPr>
          <a:lstStyle/>
          <a:p>
            <a:r>
              <a:rPr lang="en-US" dirty="0" err="1"/>
              <a:t>Ecrits</a:t>
            </a:r>
            <a:r>
              <a:rPr lang="en-US" dirty="0"/>
              <a:t> et </a:t>
            </a:r>
            <a:r>
              <a:rPr lang="en-US" dirty="0" err="1"/>
              <a:t>représentations</a:t>
            </a:r>
            <a:r>
              <a:rPr lang="en-US" dirty="0"/>
              <a:t> </a:t>
            </a:r>
            <a:r>
              <a:rPr lang="en-US" dirty="0" err="1"/>
              <a:t>Babyloniens</a:t>
            </a:r>
            <a:r>
              <a:rPr lang="en-US" dirty="0"/>
              <a:t> (3000 </a:t>
            </a:r>
            <a:r>
              <a:rPr lang="en-US" dirty="0" err="1"/>
              <a:t>Bc</a:t>
            </a:r>
            <a:r>
              <a:rPr lang="en-US" dirty="0"/>
              <a:t>)</a:t>
            </a:r>
          </a:p>
        </p:txBody>
      </p:sp>
      <p:pic>
        <p:nvPicPr>
          <p:cNvPr id="12" name="Image 11">
            <a:extLst>
              <a:ext uri="{FF2B5EF4-FFF2-40B4-BE49-F238E27FC236}">
                <a16:creationId xmlns:a16="http://schemas.microsoft.com/office/drawing/2014/main" id="{04D8836B-F1C9-A1C0-83E6-DF3590DD57F9}"/>
              </a:ext>
            </a:extLst>
          </p:cNvPr>
          <p:cNvPicPr>
            <a:picLocks noChangeAspect="1"/>
          </p:cNvPicPr>
          <p:nvPr/>
        </p:nvPicPr>
        <p:blipFill>
          <a:blip r:embed="rId5"/>
          <a:stretch>
            <a:fillRect/>
          </a:stretch>
        </p:blipFill>
        <p:spPr>
          <a:xfrm>
            <a:off x="2609678" y="3776686"/>
            <a:ext cx="2565223" cy="1347203"/>
          </a:xfrm>
          <a:prstGeom prst="rect">
            <a:avLst/>
          </a:prstGeom>
        </p:spPr>
      </p:pic>
      <p:sp>
        <p:nvSpPr>
          <p:cNvPr id="14" name="ZoneTexte 13">
            <a:extLst>
              <a:ext uri="{FF2B5EF4-FFF2-40B4-BE49-F238E27FC236}">
                <a16:creationId xmlns:a16="http://schemas.microsoft.com/office/drawing/2014/main" id="{C248AF5D-4440-5402-15C7-FF99816D4A71}"/>
              </a:ext>
            </a:extLst>
          </p:cNvPr>
          <p:cNvSpPr txBox="1"/>
          <p:nvPr/>
        </p:nvSpPr>
        <p:spPr>
          <a:xfrm>
            <a:off x="6493748" y="6288467"/>
            <a:ext cx="6134518" cy="584775"/>
          </a:xfrm>
          <a:prstGeom prst="rect">
            <a:avLst/>
          </a:prstGeom>
          <a:noFill/>
        </p:spPr>
        <p:txBody>
          <a:bodyPr wrap="square">
            <a:spAutoFit/>
          </a:bodyPr>
          <a:lstStyle/>
          <a:p>
            <a:pPr algn="l"/>
            <a:r>
              <a:rPr lang="en-US" sz="1050" b="0" i="0" u="none" strike="noStrike" baseline="0" dirty="0">
                <a:solidFill>
                  <a:schemeClr val="accent1"/>
                </a:solidFill>
                <a:latin typeface="Times New Roman" panose="02020603050405020304" pitchFamily="18" charset="0"/>
              </a:rPr>
              <a:t>Chaudhary, U. - Duncan, J. S, - Lemieux, L. A dialogue with historical concepts of epilepsy</a:t>
            </a:r>
          </a:p>
          <a:p>
            <a:pPr algn="l"/>
            <a:r>
              <a:rPr lang="en-US" sz="1050" b="0" i="0" u="none" strike="noStrike" baseline="0" dirty="0">
                <a:solidFill>
                  <a:schemeClr val="accent1"/>
                </a:solidFill>
                <a:latin typeface="Times New Roman" panose="02020603050405020304" pitchFamily="18" charset="0"/>
              </a:rPr>
              <a:t>from the Babylonians to </a:t>
            </a:r>
            <a:r>
              <a:rPr lang="en-US" sz="1050" b="0" i="0" u="none" strike="noStrike" baseline="0" dirty="0" err="1">
                <a:solidFill>
                  <a:schemeClr val="accent1"/>
                </a:solidFill>
                <a:latin typeface="Times New Roman" panose="02020603050405020304" pitchFamily="18" charset="0"/>
              </a:rPr>
              <a:t>Hughlings</a:t>
            </a:r>
            <a:r>
              <a:rPr lang="en-US" sz="1050" b="0" i="0" u="none" strike="noStrike" baseline="0" dirty="0">
                <a:solidFill>
                  <a:schemeClr val="accent1"/>
                </a:solidFill>
                <a:latin typeface="Times New Roman" panose="02020603050405020304" pitchFamily="18" charset="0"/>
              </a:rPr>
              <a:t> Jackson: Persistent beliefs, Epilepsy &amp; Behavior 21 (2011)</a:t>
            </a:r>
          </a:p>
          <a:p>
            <a:pPr algn="l"/>
            <a:r>
              <a:rPr lang="en-US" sz="1050" b="0" i="0" u="none" strike="noStrike" baseline="0" dirty="0">
                <a:solidFill>
                  <a:schemeClr val="accent1"/>
                </a:solidFill>
                <a:latin typeface="Times New Roman" panose="02020603050405020304" pitchFamily="18" charset="0"/>
              </a:rPr>
              <a:t>109</a:t>
            </a:r>
            <a:r>
              <a:rPr lang="en-US" sz="200" b="0" i="0" u="none" strike="noStrike" baseline="0" dirty="0">
                <a:solidFill>
                  <a:schemeClr val="accent1"/>
                </a:solidFill>
                <a:latin typeface="Arial" panose="020B0604020202020204" pitchFamily="34" charset="0"/>
              </a:rPr>
              <a:t>–</a:t>
            </a:r>
            <a:r>
              <a:rPr lang="en-US" sz="1050" b="0" i="0" u="none" strike="noStrike" baseline="0" dirty="0">
                <a:solidFill>
                  <a:schemeClr val="accent1"/>
                </a:solidFill>
                <a:latin typeface="Times New Roman" panose="02020603050405020304" pitchFamily="18" charset="0"/>
              </a:rPr>
              <a:t>114</a:t>
            </a:r>
            <a:endParaRPr lang="en-US" sz="1050" dirty="0">
              <a:solidFill>
                <a:schemeClr val="accent1"/>
              </a:solidFill>
            </a:endParaRPr>
          </a:p>
        </p:txBody>
      </p:sp>
    </p:spTree>
    <p:extLst>
      <p:ext uri="{BB962C8B-B14F-4D97-AF65-F5344CB8AC3E}">
        <p14:creationId xmlns:p14="http://schemas.microsoft.com/office/powerpoint/2010/main" val="273273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a:extLst>
              <a:ext uri="{FF2B5EF4-FFF2-40B4-BE49-F238E27FC236}">
                <a16:creationId xmlns:a16="http://schemas.microsoft.com/office/drawing/2014/main" id="{3C65B7B5-B72D-C636-8CB3-488D51A1F153}"/>
              </a:ext>
            </a:extLst>
          </p:cNvPr>
          <p:cNvSpPr>
            <a:spLocks noGrp="1"/>
          </p:cNvSpPr>
          <p:nvPr>
            <p:ph type="title"/>
          </p:nvPr>
        </p:nvSpPr>
        <p:spPr>
          <a:xfrm>
            <a:off x="206418" y="253438"/>
            <a:ext cx="8696042" cy="1143000"/>
          </a:xfrm>
        </p:spPr>
        <p:txBody>
          <a:bodyPr>
            <a:normAutofit/>
          </a:bodyPr>
          <a:lstStyle/>
          <a:p>
            <a:r>
              <a:rPr lang="fr-FR" altLang="fr-FR" sz="2800" b="1" dirty="0"/>
              <a:t>Peintures et représentations sacrées à l’âge classique</a:t>
            </a:r>
          </a:p>
        </p:txBody>
      </p:sp>
      <p:sp>
        <p:nvSpPr>
          <p:cNvPr id="14339" name="Espace réservé du contenu 2">
            <a:extLst>
              <a:ext uri="{FF2B5EF4-FFF2-40B4-BE49-F238E27FC236}">
                <a16:creationId xmlns:a16="http://schemas.microsoft.com/office/drawing/2014/main" id="{7F2252C2-0238-CE81-392B-C8AC4FCB5DCD}"/>
              </a:ext>
            </a:extLst>
          </p:cNvPr>
          <p:cNvSpPr>
            <a:spLocks noGrp="1"/>
          </p:cNvSpPr>
          <p:nvPr>
            <p:ph idx="1"/>
          </p:nvPr>
        </p:nvSpPr>
        <p:spPr>
          <a:xfrm>
            <a:off x="206417" y="1458921"/>
            <a:ext cx="8195711" cy="5032314"/>
          </a:xfrm>
        </p:spPr>
        <p:txBody>
          <a:bodyPr>
            <a:noAutofit/>
          </a:bodyPr>
          <a:lstStyle/>
          <a:p>
            <a:endParaRPr lang="fr-FR" altLang="fr-FR" sz="1200" dirty="0"/>
          </a:p>
          <a:p>
            <a:r>
              <a:rPr lang="fr-FR" altLang="fr-FR" sz="1600" b="1" dirty="0">
                <a:ea typeface="Calibri" panose="020F0502020204030204" pitchFamily="34" charset="0"/>
                <a:cs typeface="Calibri" panose="020F0502020204030204" pitchFamily="34" charset="0"/>
              </a:rPr>
              <a:t>Nouveau testament (transfiguration): </a:t>
            </a:r>
            <a:r>
              <a:rPr lang="fr-FR" altLang="fr-FR" sz="1600" dirty="0">
                <a:ea typeface="Calibri" panose="020F0502020204030204" pitchFamily="34" charset="0"/>
                <a:cs typeface="Calibri" panose="020F0502020204030204" pitchFamily="34" charset="0"/>
              </a:rPr>
              <a:t>enfant atteint d’Epilepsie dans l'Evangile de Marc (9:17–29) ainsi que chez Matthieu (17:14–21) et Luc (9:37–43), possédé par le démon</a:t>
            </a:r>
          </a:p>
          <a:p>
            <a:pPr algn="l">
              <a:spcAft>
                <a:spcPts val="750"/>
              </a:spcAft>
            </a:pPr>
            <a:r>
              <a:rPr lang="fr-FR" sz="1600" b="0" i="0" dirty="0">
                <a:solidFill>
                  <a:srgbClr val="333333"/>
                </a:solidFill>
                <a:effectLst/>
                <a:ea typeface="Calibri" panose="020F0502020204030204" pitchFamily="34" charset="0"/>
                <a:cs typeface="Calibri" panose="020F0502020204030204" pitchFamily="34" charset="0"/>
              </a:rPr>
              <a:t>Quelqu’un dans la foule lui répondit : « Maître, je t’ai amené mon fils, il est possédé par un </a:t>
            </a:r>
            <a:r>
              <a:rPr lang="fr-FR" sz="1600" b="1" i="0" dirty="0">
                <a:solidFill>
                  <a:srgbClr val="333333"/>
                </a:solidFill>
                <a:effectLst/>
                <a:ea typeface="Calibri" panose="020F0502020204030204" pitchFamily="34" charset="0"/>
                <a:cs typeface="Calibri" panose="020F0502020204030204" pitchFamily="34" charset="0"/>
              </a:rPr>
              <a:t>esprit  qui s’empare de lui n’importe où, il le jette par terre, l’enfant écume, grince des dents et devient tout raide</a:t>
            </a:r>
            <a:r>
              <a:rPr lang="fr-FR" sz="1600" b="0" i="0" dirty="0">
                <a:solidFill>
                  <a:srgbClr val="333333"/>
                </a:solidFill>
                <a:effectLst/>
                <a:ea typeface="Calibri" panose="020F0502020204030204" pitchFamily="34" charset="0"/>
                <a:cs typeface="Calibri" panose="020F0502020204030204" pitchFamily="34" charset="0"/>
              </a:rPr>
              <a:t>. J’ai demandé à tes disciples d’expulser cet esprit, mais ils n’en ont pas été capables. »</a:t>
            </a:r>
          </a:p>
          <a:p>
            <a:pPr algn="l">
              <a:spcAft>
                <a:spcPts val="750"/>
              </a:spcAft>
            </a:pPr>
            <a:r>
              <a:rPr lang="fr-FR" sz="1600" b="0" i="0" dirty="0">
                <a:solidFill>
                  <a:srgbClr val="333333"/>
                </a:solidFill>
                <a:effectLst/>
                <a:ea typeface="Calibri" panose="020F0502020204030204" pitchFamily="34" charset="0"/>
                <a:cs typeface="Calibri" panose="020F0502020204030204" pitchFamily="34" charset="0"/>
              </a:rPr>
              <a:t>Jésus interrogea le père : « Depuis combien de temps cela lui arrive-t-il ? » Il répondit : « </a:t>
            </a:r>
            <a:r>
              <a:rPr lang="fr-FR" sz="1600" b="1" i="0" dirty="0">
                <a:solidFill>
                  <a:srgbClr val="333333"/>
                </a:solidFill>
                <a:effectLst/>
                <a:ea typeface="Calibri" panose="020F0502020204030204" pitchFamily="34" charset="0"/>
                <a:cs typeface="Calibri" panose="020F0502020204030204" pitchFamily="34" charset="0"/>
              </a:rPr>
              <a:t>Depuis sa petite enfance.  Et souvent il l’a même jeté dans le feu ou dans l’eau pour le faire périr</a:t>
            </a:r>
            <a:r>
              <a:rPr lang="fr-FR" sz="1600" b="0" i="0" dirty="0">
                <a:solidFill>
                  <a:srgbClr val="333333"/>
                </a:solidFill>
                <a:effectLst/>
                <a:ea typeface="Calibri" panose="020F0502020204030204" pitchFamily="34" charset="0"/>
                <a:cs typeface="Calibri" panose="020F0502020204030204" pitchFamily="34" charset="0"/>
              </a:rPr>
              <a:t>. »</a:t>
            </a:r>
          </a:p>
          <a:p>
            <a:pPr>
              <a:spcAft>
                <a:spcPts val="750"/>
              </a:spcAft>
            </a:pPr>
            <a:r>
              <a:rPr lang="fr-FR" sz="1600" b="1" dirty="0">
                <a:solidFill>
                  <a:srgbClr val="BF2329"/>
                </a:solidFill>
                <a:ea typeface="Calibri" panose="020F0502020204030204" pitchFamily="34" charset="0"/>
                <a:cs typeface="Calibri" panose="020F0502020204030204" pitchFamily="34" charset="0"/>
              </a:rPr>
              <a:t> </a:t>
            </a:r>
            <a:r>
              <a:rPr lang="fr-FR" sz="1600" b="0" i="0" dirty="0">
                <a:solidFill>
                  <a:srgbClr val="333333"/>
                </a:solidFill>
                <a:effectLst/>
                <a:ea typeface="Calibri" panose="020F0502020204030204" pitchFamily="34" charset="0"/>
                <a:cs typeface="Calibri" panose="020F0502020204030204" pitchFamily="34" charset="0"/>
              </a:rPr>
              <a:t>Jésus vit que la foule s’attroupait ; il menaça l’esprit impur, en lui disant : « </a:t>
            </a:r>
            <a:r>
              <a:rPr lang="fr-FR" sz="1600" b="1" i="0" dirty="0">
                <a:solidFill>
                  <a:srgbClr val="333333"/>
                </a:solidFill>
                <a:effectLst/>
                <a:ea typeface="Calibri" panose="020F0502020204030204" pitchFamily="34" charset="0"/>
                <a:cs typeface="Calibri" panose="020F0502020204030204" pitchFamily="34" charset="0"/>
              </a:rPr>
              <a:t>Esprit qui rends muet et sourd, je te l’ordonne, sors de cet enfant et n’y rentre plus jamais ! »</a:t>
            </a:r>
            <a:r>
              <a:rPr lang="fr-FR" sz="1600" b="0" i="0" dirty="0">
                <a:solidFill>
                  <a:srgbClr val="333333"/>
                </a:solidFill>
                <a:effectLst/>
                <a:ea typeface="Calibri" panose="020F0502020204030204" pitchFamily="34" charset="0"/>
                <a:cs typeface="Calibri" panose="020F0502020204030204" pitchFamily="34" charset="0"/>
              </a:rPr>
              <a:t>Ayant poussé des cris et provoqué des convulsions, l’esprit sortit. L’enfant devint comme un cadavre, de sorte que tout le monde disait : « Il est mort. »</a:t>
            </a:r>
          </a:p>
          <a:p>
            <a:pPr>
              <a:spcAft>
                <a:spcPts val="750"/>
              </a:spcAft>
            </a:pPr>
            <a:r>
              <a:rPr lang="fr-FR" sz="1600" b="0" i="0" dirty="0">
                <a:solidFill>
                  <a:srgbClr val="333333"/>
                </a:solidFill>
                <a:effectLst/>
                <a:ea typeface="Calibri" panose="020F0502020204030204" pitchFamily="34" charset="0"/>
                <a:cs typeface="Calibri" panose="020F0502020204030204" pitchFamily="34" charset="0"/>
              </a:rPr>
              <a:t>Mais Jésus, lui saisissant la main, le releva, et il se mit debout. Quand Jésus fut rentré à la maison, ses disciples l’interrogèrent en particulier : « Pourquoi est-ce que nous, nous n’avons pas réussi à l’expulser ? »</a:t>
            </a:r>
          </a:p>
          <a:p>
            <a:pPr>
              <a:spcAft>
                <a:spcPts val="750"/>
              </a:spcAft>
            </a:pPr>
            <a:r>
              <a:rPr lang="fr-FR" sz="1600" b="0" i="0" dirty="0">
                <a:solidFill>
                  <a:srgbClr val="333333"/>
                </a:solidFill>
                <a:effectLst/>
                <a:ea typeface="Calibri" panose="020F0502020204030204" pitchFamily="34" charset="0"/>
                <a:cs typeface="Calibri" panose="020F0502020204030204" pitchFamily="34" charset="0"/>
              </a:rPr>
              <a:t> Jésus leur répondit : « </a:t>
            </a:r>
            <a:r>
              <a:rPr lang="fr-FR" sz="1600" b="1" i="0" dirty="0">
                <a:solidFill>
                  <a:srgbClr val="333333"/>
                </a:solidFill>
                <a:effectLst/>
                <a:ea typeface="Calibri" panose="020F0502020204030204" pitchFamily="34" charset="0"/>
                <a:cs typeface="Calibri" panose="020F0502020204030204" pitchFamily="34" charset="0"/>
              </a:rPr>
              <a:t>Cette espèce-là, rien ne peut la faire sortir, sauf la prière. »</a:t>
            </a:r>
            <a:endParaRPr lang="fr-FR" sz="1100" b="1" i="0" dirty="0">
              <a:solidFill>
                <a:srgbClr val="333333"/>
              </a:solidFill>
              <a:effectLst/>
              <a:ea typeface="Calibri" panose="020F0502020204030204" pitchFamily="34" charset="0"/>
              <a:cs typeface="Calibri" panose="020F0502020204030204" pitchFamily="34" charset="0"/>
            </a:endParaRPr>
          </a:p>
        </p:txBody>
      </p:sp>
      <p:pic>
        <p:nvPicPr>
          <p:cNvPr id="14341" name="Image 1">
            <a:extLst>
              <a:ext uri="{FF2B5EF4-FFF2-40B4-BE49-F238E27FC236}">
                <a16:creationId xmlns:a16="http://schemas.microsoft.com/office/drawing/2014/main" id="{B0FE098D-04E3-0BB8-5384-154C9E3A60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7585" y="853638"/>
            <a:ext cx="3437997" cy="51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4D49DC0A-D6F1-B791-C204-58A84C4A784B}"/>
              </a:ext>
            </a:extLst>
          </p:cNvPr>
          <p:cNvSpPr txBox="1"/>
          <p:nvPr/>
        </p:nvSpPr>
        <p:spPr>
          <a:xfrm>
            <a:off x="7828385" y="6184386"/>
            <a:ext cx="4157197" cy="369332"/>
          </a:xfrm>
          <a:prstGeom prst="rect">
            <a:avLst/>
          </a:prstGeom>
          <a:noFill/>
        </p:spPr>
        <p:txBody>
          <a:bodyPr wrap="square">
            <a:spAutoFit/>
          </a:bodyPr>
          <a:lstStyle/>
          <a:p>
            <a:pPr algn="l"/>
            <a:r>
              <a:rPr lang="fr-FR" b="0" i="1" dirty="0">
                <a:effectLst/>
                <a:latin typeface="Linux Libertine"/>
              </a:rPr>
              <a:t>La Transfiguration</a:t>
            </a:r>
            <a:r>
              <a:rPr lang="fr-FR" b="0" i="0" dirty="0">
                <a:effectLst/>
                <a:latin typeface="Linux Libertine"/>
              </a:rPr>
              <a:t> (Raphaël 1483-1520)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E608B2C-7C1F-74F8-95B2-15F7786F3F86}"/>
              </a:ext>
            </a:extLst>
          </p:cNvPr>
          <p:cNvPicPr>
            <a:picLocks noChangeAspect="1"/>
          </p:cNvPicPr>
          <p:nvPr/>
        </p:nvPicPr>
        <p:blipFill>
          <a:blip r:embed="rId2"/>
          <a:stretch>
            <a:fillRect/>
          </a:stretch>
        </p:blipFill>
        <p:spPr>
          <a:xfrm>
            <a:off x="6472167" y="518901"/>
            <a:ext cx="4010585" cy="5277587"/>
          </a:xfrm>
          <a:prstGeom prst="rect">
            <a:avLst/>
          </a:prstGeom>
        </p:spPr>
      </p:pic>
      <p:pic>
        <p:nvPicPr>
          <p:cNvPr id="7" name="Image 6">
            <a:extLst>
              <a:ext uri="{FF2B5EF4-FFF2-40B4-BE49-F238E27FC236}">
                <a16:creationId xmlns:a16="http://schemas.microsoft.com/office/drawing/2014/main" id="{DFF2E9F9-49CC-0674-FA40-E05412EEE62F}"/>
              </a:ext>
            </a:extLst>
          </p:cNvPr>
          <p:cNvPicPr>
            <a:picLocks noChangeAspect="1"/>
          </p:cNvPicPr>
          <p:nvPr/>
        </p:nvPicPr>
        <p:blipFill>
          <a:blip r:embed="rId3"/>
          <a:stretch>
            <a:fillRect/>
          </a:stretch>
        </p:blipFill>
        <p:spPr>
          <a:xfrm>
            <a:off x="1604460" y="438514"/>
            <a:ext cx="4115374" cy="5191850"/>
          </a:xfrm>
          <a:prstGeom prst="rect">
            <a:avLst/>
          </a:prstGeom>
        </p:spPr>
      </p:pic>
      <p:sp>
        <p:nvSpPr>
          <p:cNvPr id="8" name="ZoneTexte 7">
            <a:extLst>
              <a:ext uri="{FF2B5EF4-FFF2-40B4-BE49-F238E27FC236}">
                <a16:creationId xmlns:a16="http://schemas.microsoft.com/office/drawing/2014/main" id="{B2C8C82A-CEBD-9068-4B17-029A830CF64E}"/>
              </a:ext>
            </a:extLst>
          </p:cNvPr>
          <p:cNvSpPr txBox="1"/>
          <p:nvPr/>
        </p:nvSpPr>
        <p:spPr>
          <a:xfrm>
            <a:off x="391886" y="6067793"/>
            <a:ext cx="10379947" cy="646331"/>
          </a:xfrm>
          <a:prstGeom prst="rect">
            <a:avLst/>
          </a:prstGeom>
          <a:noFill/>
        </p:spPr>
        <p:txBody>
          <a:bodyPr wrap="square" rtlCol="0">
            <a:spAutoFit/>
          </a:bodyPr>
          <a:lstStyle/>
          <a:p>
            <a:r>
              <a:rPr lang="en-US" b="0" i="0" dirty="0" err="1">
                <a:solidFill>
                  <a:srgbClr val="1B1B1B"/>
                </a:solidFill>
                <a:effectLst/>
                <a:latin typeface="Roboto Mono Web"/>
              </a:rPr>
              <a:t>Kaculini</a:t>
            </a:r>
            <a:r>
              <a:rPr lang="en-US" b="0" i="0" dirty="0">
                <a:solidFill>
                  <a:srgbClr val="1B1B1B"/>
                </a:solidFill>
                <a:effectLst/>
                <a:latin typeface="Roboto Mono Web"/>
              </a:rPr>
              <a:t> CM, Tate-Looney AJ, </a:t>
            </a:r>
            <a:r>
              <a:rPr lang="en-US" b="0" i="0" dirty="0" err="1">
                <a:solidFill>
                  <a:srgbClr val="1B1B1B"/>
                </a:solidFill>
                <a:effectLst/>
                <a:latin typeface="Roboto Mono Web"/>
              </a:rPr>
              <a:t>Seifi</a:t>
            </a:r>
            <a:r>
              <a:rPr lang="en-US" b="0" i="0" dirty="0">
                <a:solidFill>
                  <a:srgbClr val="1B1B1B"/>
                </a:solidFill>
                <a:effectLst/>
                <a:latin typeface="Roboto Mono Web"/>
              </a:rPr>
              <a:t> A. The History of Epilepsy: From Ancient Mystery to Modern Misconception. </a:t>
            </a:r>
            <a:r>
              <a:rPr lang="en-US" b="0" i="0" dirty="0" err="1">
                <a:solidFill>
                  <a:srgbClr val="1B1B1B"/>
                </a:solidFill>
                <a:effectLst/>
                <a:latin typeface="Roboto Mono Web"/>
              </a:rPr>
              <a:t>Cureus</a:t>
            </a:r>
            <a:r>
              <a:rPr lang="en-US" b="0" i="0" dirty="0">
                <a:solidFill>
                  <a:srgbClr val="1B1B1B"/>
                </a:solidFill>
                <a:effectLst/>
                <a:latin typeface="Roboto Mono Web"/>
              </a:rPr>
              <a:t>. 2021 Mar 17;13(3):e13953. </a:t>
            </a:r>
            <a:r>
              <a:rPr lang="en-US" b="0" i="0" dirty="0" err="1">
                <a:solidFill>
                  <a:srgbClr val="1B1B1B"/>
                </a:solidFill>
                <a:effectLst/>
                <a:latin typeface="Roboto Mono Web"/>
              </a:rPr>
              <a:t>doi</a:t>
            </a:r>
            <a:r>
              <a:rPr lang="en-US" b="0" i="0" dirty="0">
                <a:solidFill>
                  <a:srgbClr val="1B1B1B"/>
                </a:solidFill>
                <a:effectLst/>
                <a:latin typeface="Roboto Mono Web"/>
              </a:rPr>
              <a:t>: 10.7759/cureus.13953.</a:t>
            </a:r>
            <a:endParaRPr lang="en-US" dirty="0"/>
          </a:p>
        </p:txBody>
      </p:sp>
    </p:spTree>
    <p:extLst>
      <p:ext uri="{BB962C8B-B14F-4D97-AF65-F5344CB8AC3E}">
        <p14:creationId xmlns:p14="http://schemas.microsoft.com/office/powerpoint/2010/main" val="1437643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Conversion de saint Paul (Le Caravage) — Wikipédia">
            <a:extLst>
              <a:ext uri="{FF2B5EF4-FFF2-40B4-BE49-F238E27FC236}">
                <a16:creationId xmlns:a16="http://schemas.microsoft.com/office/drawing/2014/main" id="{F0986A99-BC5A-CAFB-968D-18F8EA572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394" y="855563"/>
            <a:ext cx="3673301" cy="483180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35530AA-D2D6-79BB-297F-FAB74C970A2B}"/>
              </a:ext>
            </a:extLst>
          </p:cNvPr>
          <p:cNvSpPr txBox="1"/>
          <p:nvPr/>
        </p:nvSpPr>
        <p:spPr>
          <a:xfrm>
            <a:off x="551584" y="1098238"/>
            <a:ext cx="7470982" cy="3785652"/>
          </a:xfrm>
          <a:prstGeom prst="rect">
            <a:avLst/>
          </a:prstGeom>
          <a:noFill/>
        </p:spPr>
        <p:txBody>
          <a:bodyPr wrap="square">
            <a:spAutoFit/>
          </a:bodyPr>
          <a:lstStyle/>
          <a:p>
            <a:r>
              <a:rPr lang="en-US" sz="2400" dirty="0"/>
              <a:t>Nouveau Testament (</a:t>
            </a:r>
            <a:r>
              <a:rPr lang="en-US" sz="2400" dirty="0" err="1"/>
              <a:t>Actes</a:t>
            </a:r>
            <a:r>
              <a:rPr lang="en-US" sz="2400" dirty="0"/>
              <a:t> des </a:t>
            </a:r>
            <a:r>
              <a:rPr lang="en-US" sz="2400" dirty="0" err="1"/>
              <a:t>Apôtres</a:t>
            </a:r>
            <a:r>
              <a:rPr lang="en-US" sz="2400" dirty="0"/>
              <a:t> 9, 3-9).il a </a:t>
            </a:r>
            <a:r>
              <a:rPr lang="en-US" sz="2400" dirty="0" err="1"/>
              <a:t>eu</a:t>
            </a:r>
            <a:r>
              <a:rPr lang="en-US" sz="2400" dirty="0"/>
              <a:t> </a:t>
            </a:r>
            <a:r>
              <a:rPr lang="en-US" sz="2400" dirty="0" err="1"/>
              <a:t>une</a:t>
            </a:r>
            <a:r>
              <a:rPr lang="en-US" sz="2400" dirty="0"/>
              <a:t> crise semblable à </a:t>
            </a:r>
            <a:r>
              <a:rPr lang="en-US" sz="2400" dirty="0" err="1"/>
              <a:t>une</a:t>
            </a:r>
            <a:r>
              <a:rPr lang="en-US" sz="2400" dirty="0"/>
              <a:t> crise </a:t>
            </a:r>
            <a:r>
              <a:rPr lang="en-US" sz="2400" dirty="0" err="1"/>
              <a:t>d'épilepsie</a:t>
            </a:r>
            <a:r>
              <a:rPr lang="en-US" sz="2400" dirty="0"/>
              <a:t> :...</a:t>
            </a:r>
            <a:r>
              <a:rPr lang="en-US" sz="2400" dirty="0" err="1"/>
              <a:t>soudain</a:t>
            </a:r>
            <a:r>
              <a:rPr lang="en-US" sz="2400" dirty="0"/>
              <a:t>, </a:t>
            </a:r>
            <a:r>
              <a:rPr lang="en-US" sz="2400" dirty="0" err="1"/>
              <a:t>une</a:t>
            </a:r>
            <a:r>
              <a:rPr lang="en-US" sz="2400" dirty="0"/>
              <a:t> lumière </a:t>
            </a:r>
            <a:r>
              <a:rPr lang="en-US" sz="2400" dirty="0" err="1"/>
              <a:t>venant</a:t>
            </a:r>
            <a:r>
              <a:rPr lang="en-US" sz="2400" dirty="0"/>
              <a:t> du </a:t>
            </a:r>
            <a:r>
              <a:rPr lang="en-US" sz="2400" dirty="0" err="1"/>
              <a:t>ciel</a:t>
            </a:r>
            <a:r>
              <a:rPr lang="en-US" sz="2400" dirty="0"/>
              <a:t> </a:t>
            </a:r>
            <a:r>
              <a:rPr lang="en-US" sz="2400" dirty="0" err="1"/>
              <a:t>jaillit</a:t>
            </a:r>
            <a:r>
              <a:rPr lang="en-US" sz="2400" dirty="0"/>
              <a:t> </a:t>
            </a:r>
            <a:r>
              <a:rPr lang="en-US" sz="2400" dirty="0" err="1"/>
              <a:t>autour</a:t>
            </a:r>
            <a:r>
              <a:rPr lang="en-US" sz="2400" dirty="0"/>
              <a:t> de </a:t>
            </a:r>
            <a:r>
              <a:rPr lang="en-US" sz="2400" dirty="0" err="1"/>
              <a:t>lui.Il</a:t>
            </a:r>
            <a:r>
              <a:rPr lang="en-US" sz="2400" dirty="0"/>
              <a:t> </a:t>
            </a:r>
            <a:r>
              <a:rPr lang="en-US" sz="2400" dirty="0" err="1"/>
              <a:t>tomba</a:t>
            </a:r>
            <a:r>
              <a:rPr lang="en-US" sz="2400" dirty="0"/>
              <a:t> à terre et </a:t>
            </a:r>
            <a:r>
              <a:rPr lang="en-US" sz="2400" dirty="0" err="1"/>
              <a:t>entendit</a:t>
            </a:r>
            <a:r>
              <a:rPr lang="en-US" sz="2400" dirty="0"/>
              <a:t> </a:t>
            </a:r>
            <a:r>
              <a:rPr lang="en-US" sz="2400" dirty="0" err="1"/>
              <a:t>une</a:t>
            </a:r>
            <a:r>
              <a:rPr lang="en-US" sz="2400" dirty="0"/>
              <a:t> voix qui </a:t>
            </a:r>
            <a:r>
              <a:rPr lang="en-US" sz="2400" dirty="0" err="1"/>
              <a:t>lui</a:t>
            </a:r>
            <a:r>
              <a:rPr lang="en-US" sz="2400" dirty="0"/>
              <a:t> </a:t>
            </a:r>
            <a:r>
              <a:rPr lang="en-US" sz="2400" dirty="0" err="1"/>
              <a:t>disait</a:t>
            </a:r>
            <a:r>
              <a:rPr lang="en-US" sz="2400" dirty="0"/>
              <a:t> : ''Saul, Saul, </a:t>
            </a:r>
            <a:r>
              <a:rPr lang="en-US" sz="2400" dirty="0" err="1"/>
              <a:t>Saul''.Saul</a:t>
            </a:r>
            <a:r>
              <a:rPr lang="en-US" sz="2400" dirty="0"/>
              <a:t>, Saul ! </a:t>
            </a:r>
            <a:r>
              <a:rPr lang="en-US" sz="2400" dirty="0" err="1"/>
              <a:t>Pourquoi</a:t>
            </a:r>
            <a:r>
              <a:rPr lang="en-US" sz="2400" dirty="0"/>
              <a:t> me </a:t>
            </a:r>
            <a:r>
              <a:rPr lang="en-US" sz="2400" dirty="0" err="1"/>
              <a:t>persécutes-tu</a:t>
            </a:r>
            <a:r>
              <a:rPr lang="en-US" sz="2400" dirty="0"/>
              <a:t> ?Saul se </a:t>
            </a:r>
            <a:r>
              <a:rPr lang="en-US" sz="2400" dirty="0" err="1"/>
              <a:t>releva</a:t>
            </a:r>
            <a:r>
              <a:rPr lang="en-US" sz="2400" dirty="0"/>
              <a:t> de terre et </a:t>
            </a:r>
            <a:r>
              <a:rPr lang="en-US" sz="2400" dirty="0" err="1"/>
              <a:t>ouvrit</a:t>
            </a:r>
            <a:r>
              <a:rPr lang="en-US" sz="2400" dirty="0"/>
              <a:t> les </a:t>
            </a:r>
            <a:r>
              <a:rPr lang="en-US" sz="2400" dirty="0" err="1"/>
              <a:t>yeux.mais</a:t>
            </a:r>
            <a:r>
              <a:rPr lang="en-US" sz="2400" dirty="0"/>
              <a:t> il ne </a:t>
            </a:r>
            <a:r>
              <a:rPr lang="en-US" sz="2400" dirty="0" err="1"/>
              <a:t>voyait</a:t>
            </a:r>
            <a:r>
              <a:rPr lang="en-US" sz="2400" dirty="0"/>
              <a:t> rien... Pendant trois </a:t>
            </a:r>
            <a:r>
              <a:rPr lang="en-US" sz="2400" dirty="0" err="1"/>
              <a:t>jours</a:t>
            </a:r>
            <a:r>
              <a:rPr lang="en-US" sz="2400" dirty="0"/>
              <a:t>, il ne put </a:t>
            </a:r>
            <a:r>
              <a:rPr lang="en-US" sz="2400" dirty="0" err="1"/>
              <a:t>voir</a:t>
            </a:r>
            <a:r>
              <a:rPr lang="en-US" sz="2400" dirty="0"/>
              <a:t>, et pendant </a:t>
            </a:r>
            <a:r>
              <a:rPr lang="en-US" sz="2400" dirty="0" err="1"/>
              <a:t>ce</a:t>
            </a:r>
            <a:r>
              <a:rPr lang="en-US" sz="2400" dirty="0"/>
              <a:t> temps il ne </a:t>
            </a:r>
            <a:r>
              <a:rPr lang="en-US" sz="2400" dirty="0" err="1"/>
              <a:t>mangea</a:t>
            </a:r>
            <a:r>
              <a:rPr lang="en-US" sz="2400" dirty="0"/>
              <a:t> </a:t>
            </a:r>
            <a:r>
              <a:rPr lang="en-US" sz="2400" dirty="0" err="1"/>
              <a:t>ni</a:t>
            </a:r>
            <a:r>
              <a:rPr lang="en-US" sz="2400" dirty="0"/>
              <a:t> ne but rien. Pendant trois </a:t>
            </a:r>
            <a:r>
              <a:rPr lang="en-US" sz="2400" dirty="0" err="1"/>
              <a:t>jours</a:t>
            </a:r>
            <a:r>
              <a:rPr lang="en-US" sz="2400" dirty="0"/>
              <a:t>, il ne put </a:t>
            </a:r>
            <a:r>
              <a:rPr lang="en-US" sz="2400" dirty="0" err="1"/>
              <a:t>voir</a:t>
            </a:r>
            <a:r>
              <a:rPr lang="en-US" sz="2400" dirty="0"/>
              <a:t>, et pendant tout </a:t>
            </a:r>
            <a:r>
              <a:rPr lang="en-US" sz="2400" dirty="0" err="1"/>
              <a:t>ce</a:t>
            </a:r>
            <a:r>
              <a:rPr lang="en-US" sz="2400" dirty="0"/>
              <a:t> temps il ne </a:t>
            </a:r>
            <a:r>
              <a:rPr lang="en-US" sz="2400" dirty="0" err="1"/>
              <a:t>mangea</a:t>
            </a:r>
            <a:r>
              <a:rPr lang="en-US" sz="2400" dirty="0"/>
              <a:t> </a:t>
            </a:r>
            <a:r>
              <a:rPr lang="en-US" sz="2400" dirty="0" err="1"/>
              <a:t>ni</a:t>
            </a:r>
            <a:r>
              <a:rPr lang="en-US" sz="2400" dirty="0"/>
              <a:t> ne but rien."</a:t>
            </a:r>
          </a:p>
        </p:txBody>
      </p:sp>
      <p:sp>
        <p:nvSpPr>
          <p:cNvPr id="7" name="ZoneTexte 6">
            <a:extLst>
              <a:ext uri="{FF2B5EF4-FFF2-40B4-BE49-F238E27FC236}">
                <a16:creationId xmlns:a16="http://schemas.microsoft.com/office/drawing/2014/main" id="{30A0339E-5ED2-4C9E-C6F4-7FA7C2DAA5E8}"/>
              </a:ext>
            </a:extLst>
          </p:cNvPr>
          <p:cNvSpPr txBox="1"/>
          <p:nvPr/>
        </p:nvSpPr>
        <p:spPr>
          <a:xfrm>
            <a:off x="8247394" y="5687367"/>
            <a:ext cx="3673302" cy="646331"/>
          </a:xfrm>
          <a:prstGeom prst="rect">
            <a:avLst/>
          </a:prstGeom>
          <a:noFill/>
        </p:spPr>
        <p:txBody>
          <a:bodyPr wrap="square" rtlCol="0">
            <a:spAutoFit/>
          </a:bodyPr>
          <a:lstStyle/>
          <a:p>
            <a:pPr algn="ctr"/>
            <a:r>
              <a:rPr lang="fr-FR" b="1" dirty="0">
                <a:latin typeface="Arial" panose="020B0604020202020204" pitchFamily="34" charset="0"/>
              </a:rPr>
              <a:t>Le Caravage, La Conversion
de saint Paul (1601)</a:t>
            </a:r>
            <a:endParaRPr lang="en-US" dirty="0"/>
          </a:p>
        </p:txBody>
      </p:sp>
      <p:sp>
        <p:nvSpPr>
          <p:cNvPr id="8" name="ZoneTexte 7">
            <a:extLst>
              <a:ext uri="{FF2B5EF4-FFF2-40B4-BE49-F238E27FC236}">
                <a16:creationId xmlns:a16="http://schemas.microsoft.com/office/drawing/2014/main" id="{2B31FDD7-4A23-07C9-CE0F-EF6ADF95224D}"/>
              </a:ext>
            </a:extLst>
          </p:cNvPr>
          <p:cNvSpPr txBox="1"/>
          <p:nvPr/>
        </p:nvSpPr>
        <p:spPr>
          <a:xfrm>
            <a:off x="551584" y="5092830"/>
            <a:ext cx="7092087" cy="830997"/>
          </a:xfrm>
          <a:prstGeom prst="rect">
            <a:avLst/>
          </a:prstGeom>
          <a:noFill/>
        </p:spPr>
        <p:txBody>
          <a:bodyPr wrap="square" rtlCol="0">
            <a:spAutoFit/>
          </a:bodyPr>
          <a:lstStyle/>
          <a:p>
            <a:pPr algn="ctr"/>
            <a:r>
              <a:rPr lang="en-US" sz="2400" b="1" dirty="0"/>
              <a:t>La </a:t>
            </a:r>
            <a:r>
              <a:rPr lang="en-US" sz="2400" b="1" dirty="0" err="1"/>
              <a:t>converstion</a:t>
            </a:r>
            <a:r>
              <a:rPr lang="en-US" sz="2400" b="1" dirty="0"/>
              <a:t> de Saint Paul </a:t>
            </a:r>
            <a:r>
              <a:rPr lang="en-US" sz="2400" b="1" dirty="0" err="1"/>
              <a:t>est</a:t>
            </a:r>
            <a:r>
              <a:rPr lang="en-US" sz="2400" b="1" dirty="0"/>
              <a:t> </a:t>
            </a:r>
            <a:r>
              <a:rPr lang="en-US" sz="2400" b="1" dirty="0" err="1"/>
              <a:t>liée</a:t>
            </a:r>
            <a:r>
              <a:rPr lang="en-US" sz="2400" b="1" dirty="0"/>
              <a:t> à </a:t>
            </a:r>
            <a:r>
              <a:rPr lang="en-US" sz="2400" b="1" dirty="0" err="1"/>
              <a:t>une</a:t>
            </a:r>
            <a:r>
              <a:rPr lang="en-US" sz="2400" b="1" dirty="0"/>
              <a:t> crise </a:t>
            </a:r>
            <a:r>
              <a:rPr lang="en-US" sz="2400" b="1" dirty="0" err="1"/>
              <a:t>épileptique</a:t>
            </a:r>
            <a:r>
              <a:rPr lang="en-US" sz="2400" b="1" dirty="0"/>
              <a:t> !</a:t>
            </a:r>
          </a:p>
        </p:txBody>
      </p:sp>
    </p:spTree>
    <p:extLst>
      <p:ext uri="{BB962C8B-B14F-4D97-AF65-F5344CB8AC3E}">
        <p14:creationId xmlns:p14="http://schemas.microsoft.com/office/powerpoint/2010/main" val="7434377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547</TotalTime>
  <Words>1806</Words>
  <Application>Microsoft Macintosh PowerPoint</Application>
  <PresentationFormat>Grand écran</PresentationFormat>
  <Paragraphs>180</Paragraphs>
  <Slides>26</Slides>
  <Notes>8</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26</vt:i4>
      </vt:variant>
    </vt:vector>
  </HeadingPairs>
  <TitlesOfParts>
    <vt:vector size="41" baseType="lpstr">
      <vt:lpstr>Aptos</vt:lpstr>
      <vt:lpstr>Aptos Display</vt:lpstr>
      <vt:lpstr>Arial</vt:lpstr>
      <vt:lpstr>Calibri</vt:lpstr>
      <vt:lpstr>ElsevierGulliver</vt:lpstr>
      <vt:lpstr>Georgia</vt:lpstr>
      <vt:lpstr>Linux Libertine</vt:lpstr>
      <vt:lpstr>Roboto Mono Web</vt:lpstr>
      <vt:lpstr>Segoe UI Web (West European)</vt:lpstr>
      <vt:lpstr>Symbol</vt:lpstr>
      <vt:lpstr>Times New Roman</vt:lpstr>
      <vt:lpstr>Verdana</vt:lpstr>
      <vt:lpstr>Wingdings</vt:lpstr>
      <vt:lpstr>Wingdings 2</vt:lpstr>
      <vt:lpstr>Thème Office</vt:lpstr>
      <vt:lpstr>SOIRÉE CARITATIVE</vt:lpstr>
      <vt:lpstr>Pr Fabrice Bartolomei Neurologue épileptologue  à Marseille</vt:lpstr>
      <vt:lpstr>Art et Epilepsie: quelles relations ?   Fabrice Bartolomei  Aix Marseille Université Epileptology and Clinical Neurophysiology Department, Timone Hospital Institut de Neuroscience des Systèmes, INSERM/AMU</vt:lpstr>
      <vt:lpstr>Art &amp; Epilepsie</vt:lpstr>
      <vt:lpstr>Art &amp; Epilepsie  Quelles sont les représentations artistiques de l’Epilepsie ?</vt:lpstr>
      <vt:lpstr>Représentations surnaturelles de l’Epilepsie dans l’antiquité Gréco-Latine</vt:lpstr>
      <vt:lpstr>Peintures et représentations sacrées à l’âge classique</vt:lpstr>
      <vt:lpstr>Présentation PowerPoint</vt:lpstr>
      <vt:lpstr>Présentation PowerPoint</vt:lpstr>
      <vt:lpstr>Représentations religieuses : Saint Valentin..</vt:lpstr>
      <vt:lpstr>Opera et Epilepsie</vt:lpstr>
      <vt:lpstr>Présentation PowerPoint</vt:lpstr>
      <vt:lpstr>Simenon « La chambre Bleue » 1964</vt:lpstr>
      <vt:lpstr>Epilepsie et cinéma</vt:lpstr>
      <vt:lpstr>Epilepsie et cinéma Les grands classiques</vt:lpstr>
      <vt:lpstr>Art &amp; Epilepsie  Comment l’épilepsie a influencé la vie et l'œuvre de certains artistes ? </vt:lpstr>
      <vt:lpstr>L’Epilepsie dans l’oeuvre des artistes epileptiques</vt:lpstr>
      <vt:lpstr>Présentation PowerPoint</vt:lpstr>
      <vt:lpstr>Van Gogh (1853–1890) Epileptique ?</vt:lpstr>
      <vt:lpstr>Littérature et Ecrivains Epileptiques</vt:lpstr>
      <vt:lpstr>L’Epilepsie de Flaubert </vt:lpstr>
      <vt:lpstr>Fiodor Dostoïevski 1821-1881</vt:lpstr>
      <vt:lpstr>Art &amp; Epilepsie  Comment l’art peut servir d’outil thérapeutique pour les personnes  avec épilepsie? </vt:lpstr>
      <vt:lpstr>Perception musicale dans le cerveau et l’effet Mozart</vt:lpstr>
      <vt:lpstr>Musicothérapie dans l’épilepsie: effet Mozart ?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 mussato</dc:creator>
  <cp:lastModifiedBy>marie mussato</cp:lastModifiedBy>
  <cp:revision>7</cp:revision>
  <dcterms:created xsi:type="dcterms:W3CDTF">2024-11-07T11:09:50Z</dcterms:created>
  <dcterms:modified xsi:type="dcterms:W3CDTF">2024-11-19T15:22:35Z</dcterms:modified>
</cp:coreProperties>
</file>